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aleway"/>
      <p:regular r:id="rId50"/>
      <p:bold r:id="rId51"/>
      <p:italic r:id="rId52"/>
      <p:boldItalic r:id="rId53"/>
    </p:embeddedFont>
    <p:embeddedFont>
      <p:font typeface="Roboto"/>
      <p:regular r:id="rId54"/>
      <p:bold r:id="rId55"/>
      <p:italic r:id="rId56"/>
      <p:boldItalic r:id="rId57"/>
    </p:embeddedFont>
    <p:embeddedFont>
      <p:font typeface="Lat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Lato-bold.fntdata"/><Relationship Id="rId14" Type="http://schemas.openxmlformats.org/officeDocument/2006/relationships/slide" Target="slides/slide9.xml"/><Relationship Id="rId58" Type="http://schemas.openxmlformats.org/officeDocument/2006/relationships/font" Target="fonts/Lat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71bf6f03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71bf6f03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jpg"/><Relationship Id="rId4" Type="http://schemas.openxmlformats.org/officeDocument/2006/relationships/image" Target="../media/image14.jpg"/><Relationship Id="rId5"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jpg"/><Relationship Id="rId4" Type="http://schemas.openxmlformats.org/officeDocument/2006/relationships/image" Target="../media/image18.jpg"/><Relationship Id="rId5" Type="http://schemas.openxmlformats.org/officeDocument/2006/relationships/image" Target="../media/image26.jpg"/><Relationship Id="rId6"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45.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3.jpg"/><Relationship Id="rId4"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 Id="rId4" Type="http://schemas.openxmlformats.org/officeDocument/2006/relationships/image" Target="../media/image40.png"/><Relationship Id="rId5"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5.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90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2480"/>
              <a:t>Wheat Crop Disease Detection and Analysis using Machine Learning </a:t>
            </a:r>
            <a:endParaRPr sz="2480"/>
          </a:p>
        </p:txBody>
      </p:sp>
      <p:sp>
        <p:nvSpPr>
          <p:cNvPr id="87" name="Google Shape;87;p13"/>
          <p:cNvSpPr txBox="1"/>
          <p:nvPr>
            <p:ph idx="1" type="subTitle"/>
          </p:nvPr>
        </p:nvSpPr>
        <p:spPr>
          <a:xfrm>
            <a:off x="729625" y="3172900"/>
            <a:ext cx="7833300" cy="10752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0000"/>
              </a:lnSpc>
              <a:spcBef>
                <a:spcPts val="0"/>
              </a:spcBef>
              <a:spcAft>
                <a:spcPts val="0"/>
              </a:spcAft>
              <a:buSzPct val="102223"/>
              <a:buNone/>
            </a:pPr>
            <a:r>
              <a:rPr lang="en" sz="2236">
                <a:solidFill>
                  <a:srgbClr val="0D0D0D"/>
                </a:solidFill>
              </a:rPr>
              <a:t>Advisor: Prof. Jerry Gao</a:t>
            </a:r>
            <a:endParaRPr sz="2236">
              <a:solidFill>
                <a:srgbClr val="0D0D0D"/>
              </a:solidFill>
            </a:endParaRPr>
          </a:p>
          <a:p>
            <a:pPr indent="0" lvl="0" marL="0" rtl="0" algn="l">
              <a:lnSpc>
                <a:spcPct val="100000"/>
              </a:lnSpc>
              <a:spcBef>
                <a:spcPts val="0"/>
              </a:spcBef>
              <a:spcAft>
                <a:spcPts val="0"/>
              </a:spcAft>
              <a:buSzPct val="102223"/>
              <a:buNone/>
            </a:pPr>
            <a:r>
              <a:t/>
            </a:r>
            <a:endParaRPr sz="2236">
              <a:solidFill>
                <a:srgbClr val="0D0D0D"/>
              </a:solidFill>
            </a:endParaRPr>
          </a:p>
          <a:p>
            <a:pPr indent="0" lvl="0" marL="0" rtl="0" algn="l">
              <a:lnSpc>
                <a:spcPct val="100000"/>
              </a:lnSpc>
              <a:spcBef>
                <a:spcPts val="0"/>
              </a:spcBef>
              <a:spcAft>
                <a:spcPts val="0"/>
              </a:spcAft>
              <a:buSzPct val="102223"/>
              <a:buNone/>
            </a:pPr>
            <a:r>
              <a:rPr lang="en" sz="2236">
                <a:solidFill>
                  <a:srgbClr val="0D0D0D"/>
                </a:solidFill>
              </a:rPr>
              <a:t>Presenter: Prashansa Evangeline Bonapalle</a:t>
            </a:r>
            <a:br>
              <a:rPr lang="en"/>
            </a:br>
            <a:br>
              <a:rPr lang="en"/>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VGG19 Model</a:t>
            </a:r>
            <a:endParaRPr/>
          </a:p>
        </p:txBody>
      </p:sp>
      <p:sp>
        <p:nvSpPr>
          <p:cNvPr id="152" name="Google Shape;152;p2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500"/>
              </a:spcBef>
              <a:spcAft>
                <a:spcPts val="0"/>
              </a:spcAft>
              <a:buSzPts val="1300"/>
              <a:buNone/>
            </a:pPr>
            <a:r>
              <a:rPr lang="en" sz="1628">
                <a:solidFill>
                  <a:srgbClr val="0D0D0D"/>
                </a:solidFill>
                <a:highlight>
                  <a:srgbClr val="FFFFFF"/>
                </a:highlight>
              </a:rPr>
              <a:t>Model Description:</a:t>
            </a:r>
            <a:endParaRPr sz="1200">
              <a:solidFill>
                <a:srgbClr val="0D0D0D"/>
              </a:solidFill>
              <a:highlight>
                <a:srgbClr val="FFFFFF"/>
              </a:highlight>
            </a:endParaRPr>
          </a:p>
          <a:p>
            <a:pPr indent="0" lvl="0" marL="457200" rtl="0" algn="l">
              <a:lnSpc>
                <a:spcPct val="115000"/>
              </a:lnSpc>
              <a:spcBef>
                <a:spcPts val="1500"/>
              </a:spcBef>
              <a:spcAft>
                <a:spcPts val="0"/>
              </a:spcAft>
              <a:buSzPts val="1300"/>
              <a:buNone/>
            </a:pPr>
            <a:r>
              <a:rPr lang="en" sz="1200">
                <a:solidFill>
                  <a:srgbClr val="0D0D0D"/>
                </a:solidFill>
                <a:highlight>
                  <a:srgbClr val="FFFFFF"/>
                </a:highlight>
              </a:rPr>
              <a:t>VGG19 is a deep convolutional neural network with 19 layers, renowned for its performance in image recognition tasks. In the context of crop disease detection, VGG19 is employed to meticulously analyze images of wheat plants, identifying specific disease features with high accuracy. Its deep architecture allows it to capture intricate patterns and details in the images, making it highly effective for detecting various wheat diseases.</a:t>
            </a:r>
            <a:endParaRPr sz="1200">
              <a:solidFill>
                <a:srgbClr val="0D0D0D"/>
              </a:solidFill>
              <a:highlight>
                <a:srgbClr val="FFFFFF"/>
              </a:highlight>
            </a:endParaRPr>
          </a:p>
          <a:p>
            <a:pPr indent="0" lvl="0" marL="0" rtl="0" algn="l">
              <a:lnSpc>
                <a:spcPct val="115000"/>
              </a:lnSpc>
              <a:spcBef>
                <a:spcPts val="1500"/>
              </a:spcBef>
              <a:spcAft>
                <a:spcPts val="1200"/>
              </a:spcAft>
              <a:buSzPts val="13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YOLOv5 Model</a:t>
            </a:r>
            <a:endParaRPr/>
          </a:p>
        </p:txBody>
      </p:sp>
      <p:sp>
        <p:nvSpPr>
          <p:cNvPr id="158" name="Google Shape;158;p23"/>
          <p:cNvSpPr txBox="1"/>
          <p:nvPr>
            <p:ph idx="1" type="body"/>
          </p:nvPr>
        </p:nvSpPr>
        <p:spPr>
          <a:xfrm>
            <a:off x="729450" y="2078875"/>
            <a:ext cx="7955700" cy="2844300"/>
          </a:xfrm>
          <a:prstGeom prst="rect">
            <a:avLst/>
          </a:prstGeom>
          <a:noFill/>
          <a:ln>
            <a:noFill/>
          </a:ln>
        </p:spPr>
        <p:txBody>
          <a:bodyPr anchorCtr="0" anchor="t" bIns="91425" lIns="91425" spcFirstLastPara="1" rIns="91425" wrap="square" tIns="91425">
            <a:noAutofit/>
          </a:bodyPr>
          <a:lstStyle/>
          <a:p>
            <a:pPr indent="0" lvl="0" marL="457200" rtl="0" algn="l">
              <a:lnSpc>
                <a:spcPct val="105000"/>
              </a:lnSpc>
              <a:spcBef>
                <a:spcPts val="1500"/>
              </a:spcBef>
              <a:spcAft>
                <a:spcPts val="0"/>
              </a:spcAft>
              <a:buSzPts val="440"/>
              <a:buNone/>
            </a:pPr>
            <a:r>
              <a:rPr b="1" lang="en" sz="1480">
                <a:solidFill>
                  <a:srgbClr val="0D0D0D"/>
                </a:solidFill>
                <a:highlight>
                  <a:srgbClr val="FFFFFF"/>
                </a:highlight>
              </a:rPr>
              <a:t>Model Description:</a:t>
            </a:r>
            <a:endParaRPr b="1" sz="1480">
              <a:solidFill>
                <a:srgbClr val="0D0D0D"/>
              </a:solidFill>
              <a:highlight>
                <a:srgbClr val="FFFFFF"/>
              </a:highlight>
            </a:endParaRPr>
          </a:p>
          <a:p>
            <a:pPr indent="0" lvl="0" marL="914400" rtl="0" algn="l">
              <a:lnSpc>
                <a:spcPct val="105000"/>
              </a:lnSpc>
              <a:spcBef>
                <a:spcPts val="1500"/>
              </a:spcBef>
              <a:spcAft>
                <a:spcPts val="0"/>
              </a:spcAft>
              <a:buSzPts val="1300"/>
              <a:buNone/>
            </a:pPr>
            <a:r>
              <a:rPr lang="en" sz="1380">
                <a:solidFill>
                  <a:srgbClr val="0D0D0D"/>
                </a:solidFill>
                <a:highlight>
                  <a:srgbClr val="FFFFFF"/>
                </a:highlight>
              </a:rPr>
              <a:t>YOLOv5 is a state-of-the-art real-time object detection model known for its exceptional balance between speed and accuracy. In this application, YOLOv5 is used to detect wheat crop diseases swiftly and accurately from images. By processing the images in real-time, it can identify and classify disease symptoms, providing immediate feedback to farmers and agronomists. This rapid detection capability is crucial for timely disease management and intervention in wheat crops.</a:t>
            </a:r>
            <a:endParaRPr sz="1380">
              <a:solidFill>
                <a:srgbClr val="0D0D0D"/>
              </a:solidFill>
              <a:highlight>
                <a:srgbClr val="FFFFFF"/>
              </a:highlight>
            </a:endParaRPr>
          </a:p>
          <a:p>
            <a:pPr indent="0" lvl="0" marL="0" rtl="0" algn="l">
              <a:lnSpc>
                <a:spcPct val="105000"/>
              </a:lnSpc>
              <a:spcBef>
                <a:spcPts val="1500"/>
              </a:spcBef>
              <a:spcAft>
                <a:spcPts val="1200"/>
              </a:spcAft>
              <a:buSzPts val="440"/>
              <a:buNone/>
            </a:pPr>
            <a:r>
              <a:t/>
            </a:r>
            <a:endParaRPr sz="10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Training VGG19</a:t>
            </a:r>
            <a:endParaRPr/>
          </a:p>
        </p:txBody>
      </p:sp>
      <p:sp>
        <p:nvSpPr>
          <p:cNvPr id="164" name="Google Shape;164;p24"/>
          <p:cNvSpPr txBox="1"/>
          <p:nvPr>
            <p:ph idx="1" type="body"/>
          </p:nvPr>
        </p:nvSpPr>
        <p:spPr>
          <a:xfrm>
            <a:off x="479625" y="1853850"/>
            <a:ext cx="4928400" cy="3010500"/>
          </a:xfrm>
          <a:prstGeom prst="rect">
            <a:avLst/>
          </a:prstGeom>
          <a:noFill/>
          <a:ln>
            <a:noFill/>
          </a:ln>
        </p:spPr>
        <p:txBody>
          <a:bodyPr anchorCtr="0" anchor="t" bIns="91425" lIns="91425" spcFirstLastPara="1" rIns="91425" wrap="square" tIns="91425">
            <a:normAutofit fontScale="25000" lnSpcReduction="20000"/>
          </a:bodyPr>
          <a:lstStyle/>
          <a:p>
            <a:pPr indent="-308776" lvl="0" marL="457200" rtl="0" algn="l">
              <a:lnSpc>
                <a:spcPct val="115000"/>
              </a:lnSpc>
              <a:spcBef>
                <a:spcPts val="1500"/>
              </a:spcBef>
              <a:spcAft>
                <a:spcPts val="0"/>
              </a:spcAft>
              <a:buClr>
                <a:srgbClr val="0D0D0D"/>
              </a:buClr>
              <a:buSzPct val="100000"/>
              <a:buFont typeface="Lato"/>
              <a:buChar char="●"/>
            </a:pPr>
            <a:r>
              <a:rPr lang="en" sz="5049">
                <a:solidFill>
                  <a:srgbClr val="0D0D0D"/>
                </a:solidFill>
                <a:highlight>
                  <a:srgbClr val="FFFFFF"/>
                </a:highlight>
              </a:rPr>
              <a:t>Steps:</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Resize images to 224x224 pixels.</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Split data into training, validation, and testing sets.</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Use the Adam optimizer with a learning rate of 0.001.</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Train the model for 30 epochs to avoid overfitting while ensuring sufficient learning.</a:t>
            </a:r>
            <a:endParaRPr sz="5049">
              <a:solidFill>
                <a:srgbClr val="0D0D0D"/>
              </a:solidFill>
              <a:highlight>
                <a:srgbClr val="FFFFFF"/>
              </a:highlight>
            </a:endParaRPr>
          </a:p>
          <a:p>
            <a:pPr indent="-308776" lvl="0" marL="4572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Transfer Learning:</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Use pre-trained weights from VGG19 to improve learning efficiency.</a:t>
            </a:r>
            <a:endParaRPr sz="5049">
              <a:solidFill>
                <a:srgbClr val="0D0D0D"/>
              </a:solidFill>
              <a:highlight>
                <a:srgbClr val="FFFFFF"/>
              </a:highlight>
            </a:endParaRPr>
          </a:p>
          <a:p>
            <a:pPr indent="-308776" lvl="0" marL="4572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Evaluation:</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Monitor training and validation accuracy and loss.</a:t>
            </a:r>
            <a:endParaRPr sz="5049">
              <a:solidFill>
                <a:srgbClr val="0D0D0D"/>
              </a:solidFill>
              <a:highlight>
                <a:srgbClr val="FFFFFF"/>
              </a:highlight>
            </a:endParaRPr>
          </a:p>
          <a:p>
            <a:pPr indent="0" lvl="0" marL="0" rtl="0" algn="l">
              <a:lnSpc>
                <a:spcPct val="115000"/>
              </a:lnSpc>
              <a:spcBef>
                <a:spcPts val="3000"/>
              </a:spcBef>
              <a:spcAft>
                <a:spcPts val="0"/>
              </a:spcAft>
              <a:buSzPts val="1300"/>
              <a:buNone/>
            </a:pPr>
            <a:r>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3000"/>
              </a:spcBef>
              <a:spcAft>
                <a:spcPts val="1200"/>
              </a:spcAft>
              <a:buSzPts val="1300"/>
              <a:buNone/>
            </a:pPr>
            <a:r>
              <a:t/>
            </a:r>
            <a:endParaRPr/>
          </a:p>
        </p:txBody>
      </p:sp>
      <p:pic>
        <p:nvPicPr>
          <p:cNvPr id="165" name="Google Shape;165;p24"/>
          <p:cNvPicPr preferRelativeResize="0"/>
          <p:nvPr/>
        </p:nvPicPr>
        <p:blipFill rotWithShape="1">
          <a:blip r:embed="rId3">
            <a:alphaModFix/>
          </a:blip>
          <a:srcRect b="0" l="0" r="0" t="0"/>
          <a:stretch/>
        </p:blipFill>
        <p:spPr>
          <a:xfrm>
            <a:off x="5975751" y="513025"/>
            <a:ext cx="3168250" cy="4630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Training YOLOv5</a:t>
            </a:r>
            <a:endParaRPr/>
          </a:p>
          <a:p>
            <a:pPr indent="0" lvl="0" marL="0" rtl="0" algn="l">
              <a:lnSpc>
                <a:spcPct val="100000"/>
              </a:lnSpc>
              <a:spcBef>
                <a:spcPts val="0"/>
              </a:spcBef>
              <a:spcAft>
                <a:spcPts val="0"/>
              </a:spcAft>
              <a:buSzPct val="111111"/>
              <a:buNone/>
            </a:pPr>
            <a:r>
              <a:t/>
            </a:r>
            <a:endParaRPr/>
          </a:p>
        </p:txBody>
      </p:sp>
      <p:sp>
        <p:nvSpPr>
          <p:cNvPr id="171" name="Google Shape;171;p25"/>
          <p:cNvSpPr txBox="1"/>
          <p:nvPr>
            <p:ph idx="1" type="body"/>
          </p:nvPr>
        </p:nvSpPr>
        <p:spPr>
          <a:xfrm>
            <a:off x="553125" y="1976000"/>
            <a:ext cx="3502800" cy="2917800"/>
          </a:xfrm>
          <a:prstGeom prst="rect">
            <a:avLst/>
          </a:prstGeom>
          <a:noFill/>
          <a:ln>
            <a:noFill/>
          </a:ln>
        </p:spPr>
        <p:txBody>
          <a:bodyPr anchorCtr="0" anchor="t" bIns="91425" lIns="91425" spcFirstLastPara="1" rIns="91425" wrap="square" tIns="91425">
            <a:normAutofit fontScale="25000" lnSpcReduction="20000"/>
          </a:bodyPr>
          <a:lstStyle/>
          <a:p>
            <a:pPr indent="-295571" lvl="0" marL="457200" rtl="0" algn="l">
              <a:lnSpc>
                <a:spcPct val="115000"/>
              </a:lnSpc>
              <a:spcBef>
                <a:spcPts val="1500"/>
              </a:spcBef>
              <a:spcAft>
                <a:spcPts val="0"/>
              </a:spcAft>
              <a:buClr>
                <a:srgbClr val="0D0D0D"/>
              </a:buClr>
              <a:buSzPct val="100000"/>
              <a:buFont typeface="Lato"/>
              <a:buChar char="●"/>
            </a:pPr>
            <a:r>
              <a:rPr lang="en" sz="4217">
                <a:solidFill>
                  <a:srgbClr val="0D0D0D"/>
                </a:solidFill>
                <a:highlight>
                  <a:srgbClr val="FFFFFF"/>
                </a:highlight>
              </a:rPr>
              <a:t>Steps:</a:t>
            </a:r>
            <a:endParaRPr sz="4217">
              <a:solidFill>
                <a:srgbClr val="0D0D0D"/>
              </a:solidFill>
              <a:highlight>
                <a:srgbClr val="FFFFFF"/>
              </a:highlight>
            </a:endParaRPr>
          </a:p>
          <a:p>
            <a:pPr indent="-295571" lvl="1" marL="914400" rtl="0" algn="l">
              <a:lnSpc>
                <a:spcPct val="115000"/>
              </a:lnSpc>
              <a:spcBef>
                <a:spcPts val="0"/>
              </a:spcBef>
              <a:spcAft>
                <a:spcPts val="0"/>
              </a:spcAft>
              <a:buClr>
                <a:srgbClr val="0D0D0D"/>
              </a:buClr>
              <a:buSzPct val="100000"/>
              <a:buFont typeface="Lato"/>
              <a:buChar char="●"/>
            </a:pPr>
            <a:r>
              <a:rPr lang="en" sz="4217">
                <a:solidFill>
                  <a:srgbClr val="0D0D0D"/>
                </a:solidFill>
                <a:highlight>
                  <a:srgbClr val="FFFFFF"/>
                </a:highlight>
              </a:rPr>
              <a:t>Resize images to 640x640 pixels.</a:t>
            </a:r>
            <a:endParaRPr sz="4217">
              <a:solidFill>
                <a:srgbClr val="0D0D0D"/>
              </a:solidFill>
              <a:highlight>
                <a:srgbClr val="FFFFFF"/>
              </a:highlight>
            </a:endParaRPr>
          </a:p>
          <a:p>
            <a:pPr indent="-295571" lvl="1" marL="914400" rtl="0" algn="l">
              <a:lnSpc>
                <a:spcPct val="115000"/>
              </a:lnSpc>
              <a:spcBef>
                <a:spcPts val="0"/>
              </a:spcBef>
              <a:spcAft>
                <a:spcPts val="0"/>
              </a:spcAft>
              <a:buClr>
                <a:srgbClr val="0D0D0D"/>
              </a:buClr>
              <a:buSzPct val="100000"/>
              <a:buFont typeface="Lato"/>
              <a:buChar char="●"/>
            </a:pPr>
            <a:r>
              <a:rPr lang="en" sz="4217">
                <a:solidFill>
                  <a:srgbClr val="0D0D0D"/>
                </a:solidFill>
                <a:highlight>
                  <a:srgbClr val="FFFFFF"/>
                </a:highlight>
              </a:rPr>
              <a:t>Set initial learning rate to 0.01, reducing to 10% by the end of training.</a:t>
            </a:r>
            <a:endParaRPr sz="4217">
              <a:solidFill>
                <a:srgbClr val="0D0D0D"/>
              </a:solidFill>
              <a:highlight>
                <a:srgbClr val="FFFFFF"/>
              </a:highlight>
            </a:endParaRPr>
          </a:p>
          <a:p>
            <a:pPr indent="-295571" lvl="1" marL="914400" rtl="0" algn="l">
              <a:lnSpc>
                <a:spcPct val="115000"/>
              </a:lnSpc>
              <a:spcBef>
                <a:spcPts val="0"/>
              </a:spcBef>
              <a:spcAft>
                <a:spcPts val="0"/>
              </a:spcAft>
              <a:buClr>
                <a:srgbClr val="0D0D0D"/>
              </a:buClr>
              <a:buSzPct val="100000"/>
              <a:buFont typeface="Lato"/>
              <a:buChar char="●"/>
            </a:pPr>
            <a:r>
              <a:rPr lang="en" sz="4217">
                <a:solidFill>
                  <a:srgbClr val="0D0D0D"/>
                </a:solidFill>
                <a:highlight>
                  <a:srgbClr val="FFFFFF"/>
                </a:highlight>
              </a:rPr>
              <a:t>Train the model for 75 epochs with a batch size of 32.</a:t>
            </a:r>
            <a:endParaRPr sz="4217">
              <a:solidFill>
                <a:srgbClr val="0D0D0D"/>
              </a:solidFill>
              <a:highlight>
                <a:srgbClr val="FFFFFF"/>
              </a:highlight>
            </a:endParaRPr>
          </a:p>
          <a:p>
            <a:pPr indent="-295571" lvl="1" marL="914400" rtl="0" algn="l">
              <a:lnSpc>
                <a:spcPct val="115000"/>
              </a:lnSpc>
              <a:spcBef>
                <a:spcPts val="0"/>
              </a:spcBef>
              <a:spcAft>
                <a:spcPts val="0"/>
              </a:spcAft>
              <a:buClr>
                <a:srgbClr val="0D0D0D"/>
              </a:buClr>
              <a:buSzPct val="100000"/>
              <a:buFont typeface="Lato"/>
              <a:buChar char="●"/>
            </a:pPr>
            <a:r>
              <a:rPr lang="en" sz="4217">
                <a:solidFill>
                  <a:srgbClr val="0D0D0D"/>
                </a:solidFill>
                <a:highlight>
                  <a:srgbClr val="FFFFFF"/>
                </a:highlight>
              </a:rPr>
              <a:t>Use extensive training to learn varied patterns of diseases.</a:t>
            </a:r>
            <a:endParaRPr sz="4217">
              <a:solidFill>
                <a:srgbClr val="0D0D0D"/>
              </a:solidFill>
              <a:highlight>
                <a:srgbClr val="FFFFFF"/>
              </a:highlight>
            </a:endParaRPr>
          </a:p>
          <a:p>
            <a:pPr indent="-295571" lvl="0" marL="457200" rtl="0" algn="l">
              <a:lnSpc>
                <a:spcPct val="115000"/>
              </a:lnSpc>
              <a:spcBef>
                <a:spcPts val="0"/>
              </a:spcBef>
              <a:spcAft>
                <a:spcPts val="0"/>
              </a:spcAft>
              <a:buClr>
                <a:srgbClr val="0D0D0D"/>
              </a:buClr>
              <a:buSzPct val="100000"/>
              <a:buFont typeface="Lato"/>
              <a:buChar char="●"/>
            </a:pPr>
            <a:r>
              <a:rPr lang="en" sz="4217">
                <a:solidFill>
                  <a:srgbClr val="0D0D0D"/>
                </a:solidFill>
                <a:highlight>
                  <a:srgbClr val="FFFFFF"/>
                </a:highlight>
              </a:rPr>
              <a:t>Evaluation:</a:t>
            </a:r>
            <a:endParaRPr sz="4217">
              <a:solidFill>
                <a:srgbClr val="0D0D0D"/>
              </a:solidFill>
              <a:highlight>
                <a:srgbClr val="FFFFFF"/>
              </a:highlight>
            </a:endParaRPr>
          </a:p>
          <a:p>
            <a:pPr indent="-295571" lvl="1" marL="914400" rtl="0" algn="l">
              <a:lnSpc>
                <a:spcPct val="115000"/>
              </a:lnSpc>
              <a:spcBef>
                <a:spcPts val="0"/>
              </a:spcBef>
              <a:spcAft>
                <a:spcPts val="0"/>
              </a:spcAft>
              <a:buClr>
                <a:srgbClr val="0D0D0D"/>
              </a:buClr>
              <a:buSzPct val="100000"/>
              <a:buFont typeface="Lato"/>
              <a:buChar char="●"/>
            </a:pPr>
            <a:r>
              <a:rPr lang="en" sz="4217">
                <a:solidFill>
                  <a:srgbClr val="0D0D0D"/>
                </a:solidFill>
                <a:highlight>
                  <a:srgbClr val="FFFFFF"/>
                </a:highlight>
              </a:rPr>
              <a:t>Evaluate model performance using precision, recall, and mAP.</a:t>
            </a:r>
            <a:endParaRPr sz="4217">
              <a:solidFill>
                <a:srgbClr val="0D0D0D"/>
              </a:solidFill>
              <a:highlight>
                <a:srgbClr val="FFFFFF"/>
              </a:highlight>
            </a:endParaRPr>
          </a:p>
          <a:p>
            <a:pPr indent="-295571" lvl="0" marL="457200" rtl="0" algn="l">
              <a:lnSpc>
                <a:spcPct val="115000"/>
              </a:lnSpc>
              <a:spcBef>
                <a:spcPts val="0"/>
              </a:spcBef>
              <a:spcAft>
                <a:spcPts val="0"/>
              </a:spcAft>
              <a:buClr>
                <a:srgbClr val="0D0D0D"/>
              </a:buClr>
              <a:buSzPct val="100000"/>
              <a:buFont typeface="Lato"/>
              <a:buChar char="●"/>
            </a:pPr>
            <a:r>
              <a:rPr lang="en" sz="4217">
                <a:solidFill>
                  <a:srgbClr val="0D0D0D"/>
                </a:solidFill>
                <a:highlight>
                  <a:srgbClr val="FFFFFF"/>
                </a:highlight>
              </a:rPr>
              <a:t>Hyperparameter Tuning:</a:t>
            </a:r>
            <a:endParaRPr sz="4217">
              <a:solidFill>
                <a:srgbClr val="0D0D0D"/>
              </a:solidFill>
              <a:highlight>
                <a:srgbClr val="FFFFFF"/>
              </a:highlight>
            </a:endParaRPr>
          </a:p>
          <a:p>
            <a:pPr indent="-295571" lvl="1" marL="914400" rtl="0" algn="l">
              <a:lnSpc>
                <a:spcPct val="115000"/>
              </a:lnSpc>
              <a:spcBef>
                <a:spcPts val="0"/>
              </a:spcBef>
              <a:spcAft>
                <a:spcPts val="0"/>
              </a:spcAft>
              <a:buClr>
                <a:srgbClr val="0D0D0D"/>
              </a:buClr>
              <a:buSzPct val="100000"/>
              <a:buFont typeface="Lato"/>
              <a:buChar char="●"/>
            </a:pPr>
            <a:r>
              <a:rPr lang="en" sz="4217">
                <a:solidFill>
                  <a:srgbClr val="0D0D0D"/>
                </a:solidFill>
                <a:highlight>
                  <a:srgbClr val="FFFFFF"/>
                </a:highlight>
              </a:rPr>
              <a:t>Adjust hyperparameters such as learning rate and batch size for optimal performance.</a:t>
            </a:r>
            <a:endParaRPr sz="4217">
              <a:solidFill>
                <a:srgbClr val="0D0D0D"/>
              </a:solidFill>
              <a:highlight>
                <a:srgbClr val="FFFFFF"/>
              </a:highlight>
            </a:endParaRPr>
          </a:p>
          <a:p>
            <a:pPr indent="0" lvl="0" marL="0" rtl="0" algn="l">
              <a:lnSpc>
                <a:spcPct val="115000"/>
              </a:lnSpc>
              <a:spcBef>
                <a:spcPts val="3000"/>
              </a:spcBef>
              <a:spcAft>
                <a:spcPts val="1200"/>
              </a:spcAft>
              <a:buSzPts val="1300"/>
              <a:buNone/>
            </a:pPr>
            <a:r>
              <a:t/>
            </a:r>
            <a:endParaRPr/>
          </a:p>
        </p:txBody>
      </p:sp>
      <p:pic>
        <p:nvPicPr>
          <p:cNvPr id="172" name="Google Shape;172;p25"/>
          <p:cNvPicPr preferRelativeResize="0"/>
          <p:nvPr/>
        </p:nvPicPr>
        <p:blipFill rotWithShape="1">
          <a:blip r:embed="rId3">
            <a:alphaModFix/>
          </a:blip>
          <a:srcRect b="0" l="15594" r="12772" t="0"/>
          <a:stretch/>
        </p:blipFill>
        <p:spPr>
          <a:xfrm>
            <a:off x="4173575" y="1761700"/>
            <a:ext cx="4776124" cy="285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VGG19 Performance</a:t>
            </a:r>
            <a:endParaRPr/>
          </a:p>
        </p:txBody>
      </p:sp>
      <p:sp>
        <p:nvSpPr>
          <p:cNvPr id="178" name="Google Shape;178;p26"/>
          <p:cNvSpPr txBox="1"/>
          <p:nvPr>
            <p:ph idx="1" type="body"/>
          </p:nvPr>
        </p:nvSpPr>
        <p:spPr>
          <a:xfrm>
            <a:off x="4572000" y="1853850"/>
            <a:ext cx="3898800" cy="3006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800">
                <a:solidFill>
                  <a:srgbClr val="0D0D0D"/>
                </a:solidFill>
                <a:highlight>
                  <a:schemeClr val="lt1"/>
                </a:highlight>
              </a:rPr>
              <a:t>The VGG19 model demonstrates high accuracy and reliability in classifying various wheat diseases with precision and recall metrics ranging from 0.87 to 0.97, ensuring effective disease management.</a:t>
            </a:r>
            <a:endParaRPr sz="1800">
              <a:solidFill>
                <a:srgbClr val="0D0D0D"/>
              </a:solidFill>
              <a:highlight>
                <a:schemeClr val="lt1"/>
              </a:highlight>
            </a:endParaRPr>
          </a:p>
        </p:txBody>
      </p:sp>
      <p:pic>
        <p:nvPicPr>
          <p:cNvPr id="179" name="Google Shape;179;p26"/>
          <p:cNvPicPr preferRelativeResize="0"/>
          <p:nvPr/>
        </p:nvPicPr>
        <p:blipFill rotWithShape="1">
          <a:blip r:embed="rId3">
            <a:alphaModFix/>
          </a:blip>
          <a:srcRect b="0" l="0" r="0" t="0"/>
          <a:stretch/>
        </p:blipFill>
        <p:spPr>
          <a:xfrm>
            <a:off x="729438" y="2078875"/>
            <a:ext cx="3476625" cy="278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655950" y="12811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YOLOv5 Performance</a:t>
            </a:r>
            <a:endParaRPr/>
          </a:p>
        </p:txBody>
      </p:sp>
      <p:sp>
        <p:nvSpPr>
          <p:cNvPr id="185" name="Google Shape;185;p27"/>
          <p:cNvSpPr txBox="1"/>
          <p:nvPr>
            <p:ph idx="1" type="body"/>
          </p:nvPr>
        </p:nvSpPr>
        <p:spPr>
          <a:xfrm>
            <a:off x="4232375" y="2042700"/>
            <a:ext cx="4185900" cy="2297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The YOLOv5 model shows excellent performance in detecting Fusarium Head Blight and Healthy Head, with precision, recall, and F1-score all above 0.90, and mAP values of 0.93 and 0.91 respectively</a:t>
            </a:r>
            <a:endParaRPr/>
          </a:p>
        </p:txBody>
      </p:sp>
      <p:pic>
        <p:nvPicPr>
          <p:cNvPr id="186" name="Google Shape;186;p27"/>
          <p:cNvPicPr preferRelativeResize="0"/>
          <p:nvPr/>
        </p:nvPicPr>
        <p:blipFill rotWithShape="1">
          <a:blip r:embed="rId3">
            <a:alphaModFix/>
          </a:blip>
          <a:srcRect b="0" l="0" r="0" t="0"/>
          <a:stretch/>
        </p:blipFill>
        <p:spPr>
          <a:xfrm>
            <a:off x="655938" y="1918775"/>
            <a:ext cx="3495675" cy="258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Comparative Analysis</a:t>
            </a:r>
            <a:endParaRPr/>
          </a:p>
        </p:txBody>
      </p:sp>
      <p:sp>
        <p:nvSpPr>
          <p:cNvPr id="192" name="Google Shape;192;p28"/>
          <p:cNvSpPr txBox="1"/>
          <p:nvPr>
            <p:ph idx="1" type="body"/>
          </p:nvPr>
        </p:nvSpPr>
        <p:spPr>
          <a:xfrm>
            <a:off x="406125" y="1765675"/>
            <a:ext cx="4869600" cy="32898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00000"/>
              </a:lnSpc>
              <a:spcBef>
                <a:spcPts val="300"/>
              </a:spcBef>
              <a:spcAft>
                <a:spcPts val="0"/>
              </a:spcAft>
              <a:buSzPct val="71881"/>
              <a:buNone/>
            </a:pPr>
            <a:r>
              <a:t/>
            </a:r>
            <a:endParaRPr b="1" sz="5564">
              <a:solidFill>
                <a:srgbClr val="0D0D0D"/>
              </a:solidFill>
              <a:highlight>
                <a:srgbClr val="FFFFFF"/>
              </a:highlight>
            </a:endParaRPr>
          </a:p>
          <a:p>
            <a:pPr indent="0" lvl="0" marL="0" rtl="0" algn="l">
              <a:lnSpc>
                <a:spcPct val="100000"/>
              </a:lnSpc>
              <a:spcBef>
                <a:spcPts val="300"/>
              </a:spcBef>
              <a:spcAft>
                <a:spcPts val="0"/>
              </a:spcAft>
              <a:buSzPct val="71881"/>
              <a:buNone/>
            </a:pPr>
            <a:r>
              <a:rPr b="1" lang="en" sz="5564">
                <a:solidFill>
                  <a:srgbClr val="0D0D0D"/>
                </a:solidFill>
                <a:highlight>
                  <a:srgbClr val="FFFFFF"/>
                </a:highlight>
              </a:rPr>
              <a:t>Strengths:</a:t>
            </a:r>
            <a:endParaRPr b="1" sz="5564">
              <a:solidFill>
                <a:srgbClr val="0D0D0D"/>
              </a:solidFill>
              <a:highlight>
                <a:srgbClr val="FFFFFF"/>
              </a:highlight>
            </a:endParaRPr>
          </a:p>
          <a:p>
            <a:pPr indent="-283057" lvl="0" marL="457200" rtl="0" algn="l">
              <a:lnSpc>
                <a:spcPct val="100000"/>
              </a:lnSpc>
              <a:spcBef>
                <a:spcPts val="300"/>
              </a:spcBef>
              <a:spcAft>
                <a:spcPts val="0"/>
              </a:spcAft>
              <a:buClr>
                <a:srgbClr val="0D0D0D"/>
              </a:buClr>
              <a:buSzPct val="100000"/>
              <a:buChar char="●"/>
            </a:pPr>
            <a:r>
              <a:rPr lang="en" sz="4764">
                <a:solidFill>
                  <a:srgbClr val="0D0D0D"/>
                </a:solidFill>
                <a:highlight>
                  <a:srgbClr val="FFFFFF"/>
                </a:highlight>
              </a:rPr>
              <a:t>VGG19 excels in image classification: It is well-suited for tasks that require detailed classification of images into specific categories.</a:t>
            </a:r>
            <a:endParaRPr sz="4764">
              <a:solidFill>
                <a:srgbClr val="0D0D0D"/>
              </a:solidFill>
              <a:highlight>
                <a:srgbClr val="FFFFFF"/>
              </a:highlight>
            </a:endParaRPr>
          </a:p>
          <a:p>
            <a:pPr indent="-283057" lvl="0" marL="457200" rtl="0" algn="l">
              <a:lnSpc>
                <a:spcPct val="100000"/>
              </a:lnSpc>
              <a:spcBef>
                <a:spcPts val="0"/>
              </a:spcBef>
              <a:spcAft>
                <a:spcPts val="0"/>
              </a:spcAft>
              <a:buClr>
                <a:srgbClr val="0D0D0D"/>
              </a:buClr>
              <a:buSzPct val="100000"/>
              <a:buChar char="●"/>
            </a:pPr>
            <a:r>
              <a:rPr lang="en" sz="4764">
                <a:solidFill>
                  <a:srgbClr val="0D0D0D"/>
                </a:solidFill>
                <a:highlight>
                  <a:srgbClr val="FFFFFF"/>
                </a:highlight>
              </a:rPr>
              <a:t>YOLOv5 excels in real-time object detection: It is optimized for detecting and localizing objects within an image, making it ideal for applications that need quick and precise detection.</a:t>
            </a:r>
            <a:endParaRPr sz="4764">
              <a:solidFill>
                <a:srgbClr val="0D0D0D"/>
              </a:solidFill>
              <a:highlight>
                <a:srgbClr val="FFFFFF"/>
              </a:highlight>
            </a:endParaRPr>
          </a:p>
          <a:p>
            <a:pPr indent="0" lvl="0" marL="0" rtl="0" algn="l">
              <a:lnSpc>
                <a:spcPct val="100000"/>
              </a:lnSpc>
              <a:spcBef>
                <a:spcPts val="300"/>
              </a:spcBef>
              <a:spcAft>
                <a:spcPts val="0"/>
              </a:spcAft>
              <a:buSzPct val="83950"/>
              <a:buNone/>
            </a:pPr>
            <a:r>
              <a:rPr b="1" lang="en" sz="4764">
                <a:solidFill>
                  <a:srgbClr val="0D0D0D"/>
                </a:solidFill>
                <a:highlight>
                  <a:srgbClr val="FFFFFF"/>
                </a:highlight>
              </a:rPr>
              <a:t>Conclusion:</a:t>
            </a:r>
            <a:endParaRPr b="1" sz="4764">
              <a:solidFill>
                <a:srgbClr val="0D0D0D"/>
              </a:solidFill>
              <a:highlight>
                <a:srgbClr val="FFFFFF"/>
              </a:highlight>
            </a:endParaRPr>
          </a:p>
          <a:p>
            <a:pPr indent="0" lvl="0" marL="457200" rtl="0" algn="l">
              <a:lnSpc>
                <a:spcPct val="100000"/>
              </a:lnSpc>
              <a:spcBef>
                <a:spcPts val="300"/>
              </a:spcBef>
              <a:spcAft>
                <a:spcPts val="0"/>
              </a:spcAft>
              <a:buSzPct val="83950"/>
              <a:buNone/>
            </a:pPr>
            <a:r>
              <a:rPr b="1" lang="en" sz="4764">
                <a:solidFill>
                  <a:srgbClr val="0D0D0D"/>
                </a:solidFill>
                <a:highlight>
                  <a:srgbClr val="FFFFFF"/>
                </a:highlight>
              </a:rPr>
              <a:t>VGG19: </a:t>
            </a:r>
            <a:endParaRPr b="1" sz="4764">
              <a:solidFill>
                <a:srgbClr val="0D0D0D"/>
              </a:solidFill>
              <a:highlight>
                <a:srgbClr val="FFFFFF"/>
              </a:highlight>
            </a:endParaRPr>
          </a:p>
          <a:p>
            <a:pPr indent="0" lvl="0" marL="457200" rtl="0" algn="l">
              <a:lnSpc>
                <a:spcPct val="100000"/>
              </a:lnSpc>
              <a:spcBef>
                <a:spcPts val="300"/>
              </a:spcBef>
              <a:spcAft>
                <a:spcPts val="0"/>
              </a:spcAft>
              <a:buSzPct val="83950"/>
              <a:buNone/>
            </a:pPr>
            <a:r>
              <a:rPr lang="en" sz="4764">
                <a:solidFill>
                  <a:srgbClr val="0D0D0D"/>
                </a:solidFill>
                <a:highlight>
                  <a:srgbClr val="FFFFFF"/>
                </a:highlight>
              </a:rPr>
              <a:t>Ideal for broad-spectrum disease detection with high reliability.</a:t>
            </a:r>
            <a:endParaRPr sz="4764">
              <a:solidFill>
                <a:srgbClr val="0D0D0D"/>
              </a:solidFill>
              <a:highlight>
                <a:srgbClr val="FFFFFF"/>
              </a:highlight>
            </a:endParaRPr>
          </a:p>
          <a:p>
            <a:pPr indent="-283057" lvl="0" marL="457200" rtl="0" algn="l">
              <a:lnSpc>
                <a:spcPct val="100000"/>
              </a:lnSpc>
              <a:spcBef>
                <a:spcPts val="300"/>
              </a:spcBef>
              <a:spcAft>
                <a:spcPts val="0"/>
              </a:spcAft>
              <a:buClr>
                <a:srgbClr val="0D0D0D"/>
              </a:buClr>
              <a:buSzPct val="100000"/>
              <a:buChar char="●"/>
            </a:pPr>
            <a:r>
              <a:rPr lang="en" sz="4764">
                <a:solidFill>
                  <a:srgbClr val="0D0D0D"/>
                </a:solidFill>
                <a:highlight>
                  <a:srgbClr val="FFFFFF"/>
                </a:highlight>
              </a:rPr>
              <a:t>Best deployed for consistent, widespread monitoring of diseases.</a:t>
            </a:r>
            <a:endParaRPr sz="3564">
              <a:solidFill>
                <a:srgbClr val="0D0D0D"/>
              </a:solidFill>
              <a:highlight>
                <a:srgbClr val="FFFFFF"/>
              </a:highlight>
            </a:endParaRPr>
          </a:p>
          <a:p>
            <a:pPr indent="0" lvl="0" marL="0" rtl="0" algn="l">
              <a:lnSpc>
                <a:spcPct val="100000"/>
              </a:lnSpc>
              <a:spcBef>
                <a:spcPts val="300"/>
              </a:spcBef>
              <a:spcAft>
                <a:spcPts val="0"/>
              </a:spcAft>
              <a:buSzPct val="83950"/>
              <a:buNone/>
            </a:pPr>
            <a:r>
              <a:rPr b="1" lang="en" sz="4764">
                <a:solidFill>
                  <a:srgbClr val="0D0D0D"/>
                </a:solidFill>
                <a:highlight>
                  <a:srgbClr val="FFFFFF"/>
                </a:highlight>
              </a:rPr>
              <a:t>             YOLOv5:</a:t>
            </a:r>
            <a:endParaRPr b="1" sz="4764">
              <a:solidFill>
                <a:srgbClr val="0D0D0D"/>
              </a:solidFill>
              <a:highlight>
                <a:srgbClr val="FFFFFF"/>
              </a:highlight>
            </a:endParaRPr>
          </a:p>
          <a:p>
            <a:pPr indent="-283057" lvl="0" marL="457200" rtl="0" algn="l">
              <a:lnSpc>
                <a:spcPct val="100000"/>
              </a:lnSpc>
              <a:spcBef>
                <a:spcPts val="300"/>
              </a:spcBef>
              <a:spcAft>
                <a:spcPts val="0"/>
              </a:spcAft>
              <a:buClr>
                <a:srgbClr val="0D0D0D"/>
              </a:buClr>
              <a:buSzPct val="100000"/>
              <a:buChar char="●"/>
            </a:pPr>
            <a:r>
              <a:rPr lang="en" sz="4764">
                <a:solidFill>
                  <a:srgbClr val="0D0D0D"/>
                </a:solidFill>
                <a:highlight>
                  <a:srgbClr val="FFFFFF"/>
                </a:highlight>
              </a:rPr>
              <a:t>Optimal for targeted detection tasks requiring high precision.</a:t>
            </a:r>
            <a:endParaRPr sz="4764">
              <a:solidFill>
                <a:srgbClr val="0D0D0D"/>
              </a:solidFill>
              <a:highlight>
                <a:srgbClr val="FFFFFF"/>
              </a:highlight>
            </a:endParaRPr>
          </a:p>
          <a:p>
            <a:pPr indent="-283057" lvl="0" marL="457200" rtl="0" algn="l">
              <a:lnSpc>
                <a:spcPct val="100000"/>
              </a:lnSpc>
              <a:spcBef>
                <a:spcPts val="0"/>
              </a:spcBef>
              <a:spcAft>
                <a:spcPts val="0"/>
              </a:spcAft>
              <a:buClr>
                <a:srgbClr val="0D0D0D"/>
              </a:buClr>
              <a:buSzPct val="100000"/>
              <a:buChar char="●"/>
            </a:pPr>
            <a:r>
              <a:rPr lang="en" sz="4764">
                <a:solidFill>
                  <a:srgbClr val="0D0D0D"/>
                </a:solidFill>
                <a:highlight>
                  <a:srgbClr val="FFFFFF"/>
                </a:highlight>
              </a:rPr>
              <a:t>Best used for specialized applications needing detailed and precise disease identification.</a:t>
            </a:r>
            <a:endParaRPr sz="4764">
              <a:solidFill>
                <a:srgbClr val="0D0D0D"/>
              </a:solidFill>
              <a:highlight>
                <a:srgbClr val="FFFFFF"/>
              </a:highlight>
            </a:endParaRPr>
          </a:p>
          <a:p>
            <a:pPr indent="0" lvl="0" marL="0" rtl="0" algn="l">
              <a:lnSpc>
                <a:spcPct val="100000"/>
              </a:lnSpc>
              <a:spcBef>
                <a:spcPts val="300"/>
              </a:spcBef>
              <a:spcAft>
                <a:spcPts val="0"/>
              </a:spcAft>
              <a:buSzPct val="89746"/>
              <a:buNone/>
            </a:pPr>
            <a:r>
              <a:t/>
            </a:r>
            <a:endParaRPr sz="4457">
              <a:solidFill>
                <a:srgbClr val="0D0D0D"/>
              </a:solidFill>
              <a:highlight>
                <a:srgbClr val="FFFFFF"/>
              </a:highlight>
              <a:latin typeface="Roboto"/>
              <a:ea typeface="Roboto"/>
              <a:cs typeface="Roboto"/>
              <a:sym typeface="Roboto"/>
            </a:endParaRPr>
          </a:p>
          <a:p>
            <a:pPr indent="0" lvl="0" marL="457200" rtl="0" algn="l">
              <a:lnSpc>
                <a:spcPct val="100000"/>
              </a:lnSpc>
              <a:spcBef>
                <a:spcPts val="300"/>
              </a:spcBef>
              <a:spcAft>
                <a:spcPts val="0"/>
              </a:spcAft>
              <a:buSzPct val="333333"/>
              <a:buNone/>
            </a:pPr>
            <a:r>
              <a:t/>
            </a:r>
            <a:endParaRPr sz="1200">
              <a:solidFill>
                <a:srgbClr val="0D0D0D"/>
              </a:solidFill>
              <a:highlight>
                <a:srgbClr val="FFFFFF"/>
              </a:highlight>
              <a:latin typeface="Roboto"/>
              <a:ea typeface="Roboto"/>
              <a:cs typeface="Roboto"/>
              <a:sym typeface="Roboto"/>
            </a:endParaRPr>
          </a:p>
          <a:p>
            <a:pPr indent="0" lvl="0" marL="0" rtl="0" algn="l">
              <a:lnSpc>
                <a:spcPct val="100000"/>
              </a:lnSpc>
              <a:spcBef>
                <a:spcPts val="300"/>
              </a:spcBef>
              <a:spcAft>
                <a:spcPts val="300"/>
              </a:spcAft>
              <a:buSzPct val="307692"/>
              <a:buNone/>
            </a:pPr>
            <a:r>
              <a:t/>
            </a:r>
            <a:endParaRPr/>
          </a:p>
        </p:txBody>
      </p:sp>
      <p:pic>
        <p:nvPicPr>
          <p:cNvPr id="193" name="Google Shape;193;p28"/>
          <p:cNvPicPr preferRelativeResize="0"/>
          <p:nvPr/>
        </p:nvPicPr>
        <p:blipFill rotWithShape="1">
          <a:blip r:embed="rId3">
            <a:alphaModFix/>
          </a:blip>
          <a:srcRect b="0" l="0" r="0" t="7097"/>
          <a:stretch/>
        </p:blipFill>
        <p:spPr>
          <a:xfrm>
            <a:off x="5599050" y="2204350"/>
            <a:ext cx="3274949" cy="1969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Challenges</a:t>
            </a:r>
            <a:endParaRPr/>
          </a:p>
        </p:txBody>
      </p:sp>
      <p:sp>
        <p:nvSpPr>
          <p:cNvPr id="199" name="Google Shape;199;p29"/>
          <p:cNvSpPr txBox="1"/>
          <p:nvPr>
            <p:ph idx="1" type="body"/>
          </p:nvPr>
        </p:nvSpPr>
        <p:spPr>
          <a:xfrm>
            <a:off x="-88175" y="2020075"/>
            <a:ext cx="3909000" cy="31233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2100"/>
              </a:spcBef>
              <a:spcAft>
                <a:spcPts val="0"/>
              </a:spcAft>
              <a:buSzPct val="118181"/>
              <a:buNone/>
            </a:pPr>
            <a:r>
              <a:t/>
            </a:r>
            <a:endParaRPr sz="4400">
              <a:solidFill>
                <a:srgbClr val="0D0D0D"/>
              </a:solidFill>
              <a:highlight>
                <a:srgbClr val="FFFFFF"/>
              </a:highlight>
              <a:latin typeface="Roboto"/>
              <a:ea typeface="Roboto"/>
              <a:cs typeface="Roboto"/>
              <a:sym typeface="Roboto"/>
            </a:endParaRPr>
          </a:p>
          <a:p>
            <a:pPr indent="-317500" lvl="2" marL="1371600" rtl="0" algn="l">
              <a:lnSpc>
                <a:spcPct val="115000"/>
              </a:lnSpc>
              <a:spcBef>
                <a:spcPts val="3600"/>
              </a:spcBef>
              <a:spcAft>
                <a:spcPts val="0"/>
              </a:spcAft>
              <a:buClr>
                <a:srgbClr val="0D0D0D"/>
              </a:buClr>
              <a:buSzPct val="100000"/>
              <a:buFont typeface="Lato"/>
              <a:buChar char="●"/>
            </a:pPr>
            <a:r>
              <a:rPr lang="en" sz="5600">
                <a:solidFill>
                  <a:srgbClr val="0D0D0D"/>
                </a:solidFill>
                <a:highlight>
                  <a:srgbClr val="FFFFFF"/>
                </a:highlight>
              </a:rPr>
              <a:t>GPU memory limitations during model training.</a:t>
            </a:r>
            <a:endParaRPr sz="5600">
              <a:solidFill>
                <a:srgbClr val="0D0D0D"/>
              </a:solidFill>
              <a:highlight>
                <a:srgbClr val="FFFFFF"/>
              </a:highlight>
            </a:endParaRPr>
          </a:p>
          <a:p>
            <a:pPr indent="-317500" lvl="2" marL="1371600" rtl="0" algn="l">
              <a:lnSpc>
                <a:spcPct val="115000"/>
              </a:lnSpc>
              <a:spcBef>
                <a:spcPts val="0"/>
              </a:spcBef>
              <a:spcAft>
                <a:spcPts val="0"/>
              </a:spcAft>
              <a:buClr>
                <a:srgbClr val="0D0D0D"/>
              </a:buClr>
              <a:buSzPct val="100000"/>
              <a:buFont typeface="Lato"/>
              <a:buChar char="●"/>
            </a:pPr>
            <a:r>
              <a:rPr lang="en" sz="5600">
                <a:solidFill>
                  <a:srgbClr val="0D0D0D"/>
                </a:solidFill>
                <a:highlight>
                  <a:srgbClr val="FFFFFF"/>
                </a:highlight>
              </a:rPr>
              <a:t>Overfitting issues due to small training datasets.</a:t>
            </a:r>
            <a:endParaRPr sz="5600">
              <a:solidFill>
                <a:srgbClr val="0D0D0D"/>
              </a:solidFill>
              <a:highlight>
                <a:srgbClr val="FFFFFF"/>
              </a:highlight>
            </a:endParaRPr>
          </a:p>
          <a:p>
            <a:pPr indent="-317500" lvl="2" marL="1371600" rtl="0" algn="l">
              <a:lnSpc>
                <a:spcPct val="115000"/>
              </a:lnSpc>
              <a:spcBef>
                <a:spcPts val="0"/>
              </a:spcBef>
              <a:spcAft>
                <a:spcPts val="0"/>
              </a:spcAft>
              <a:buClr>
                <a:srgbClr val="0D0D0D"/>
              </a:buClr>
              <a:buSzPct val="100000"/>
              <a:buFont typeface="Lato"/>
              <a:buChar char="●"/>
            </a:pPr>
            <a:r>
              <a:rPr lang="en" sz="5600">
                <a:solidFill>
                  <a:srgbClr val="0D0D0D"/>
                </a:solidFill>
                <a:highlight>
                  <a:srgbClr val="FFFFFF"/>
                </a:highlight>
              </a:rPr>
              <a:t>Processing large batch sizes efficiently.</a:t>
            </a:r>
            <a:endParaRPr sz="5600">
              <a:solidFill>
                <a:srgbClr val="0D0D0D"/>
              </a:solidFill>
              <a:highlight>
                <a:srgbClr val="FFFFFF"/>
              </a:highlight>
            </a:endParaRPr>
          </a:p>
          <a:p>
            <a:pPr indent="-317500" lvl="2" marL="1371600" rtl="0" algn="l">
              <a:lnSpc>
                <a:spcPct val="115000"/>
              </a:lnSpc>
              <a:spcBef>
                <a:spcPts val="0"/>
              </a:spcBef>
              <a:spcAft>
                <a:spcPts val="0"/>
              </a:spcAft>
              <a:buClr>
                <a:srgbClr val="0D0D0D"/>
              </a:buClr>
              <a:buSzPct val="100000"/>
              <a:buFont typeface="Lato"/>
              <a:buChar char="●"/>
            </a:pPr>
            <a:r>
              <a:rPr lang="en" sz="5600">
                <a:solidFill>
                  <a:srgbClr val="0D0D0D"/>
                </a:solidFill>
                <a:highlight>
                  <a:srgbClr val="FFFFFF"/>
                </a:highlight>
              </a:rPr>
              <a:t>Handling variations in lighting conditions in the images.</a:t>
            </a:r>
            <a:endParaRPr sz="5600">
              <a:solidFill>
                <a:srgbClr val="0D0D0D"/>
              </a:solidFill>
              <a:highlight>
                <a:srgbClr val="FFFFFF"/>
              </a:highlight>
            </a:endParaRPr>
          </a:p>
          <a:p>
            <a:pPr indent="0" lvl="0" marL="1371600" rtl="0" algn="l">
              <a:lnSpc>
                <a:spcPct val="115000"/>
              </a:lnSpc>
              <a:spcBef>
                <a:spcPts val="5100"/>
              </a:spcBef>
              <a:spcAft>
                <a:spcPts val="0"/>
              </a:spcAft>
              <a:buSzPct val="118181"/>
              <a:buNone/>
            </a:pPr>
            <a:r>
              <a:t/>
            </a:r>
            <a:endParaRPr sz="4400">
              <a:solidFill>
                <a:srgbClr val="0D0D0D"/>
              </a:solidFill>
              <a:highlight>
                <a:srgbClr val="FFFFFF"/>
              </a:highlight>
              <a:latin typeface="Roboto"/>
              <a:ea typeface="Roboto"/>
              <a:cs typeface="Roboto"/>
              <a:sym typeface="Roboto"/>
            </a:endParaRPr>
          </a:p>
          <a:p>
            <a:pPr indent="0" lvl="0" marL="1371600" rtl="0" algn="l">
              <a:lnSpc>
                <a:spcPct val="115000"/>
              </a:lnSpc>
              <a:spcBef>
                <a:spcPts val="5100"/>
              </a:spcBef>
              <a:spcAft>
                <a:spcPts val="0"/>
              </a:spcAft>
              <a:buSzPts val="1300"/>
              <a:buNone/>
            </a:pPr>
            <a:r>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4500"/>
              </a:spcBef>
              <a:spcAft>
                <a:spcPts val="1200"/>
              </a:spcAft>
              <a:buSzPts val="1300"/>
              <a:buNone/>
            </a:pPr>
            <a:r>
              <a:t/>
            </a:r>
            <a:endParaRPr/>
          </a:p>
        </p:txBody>
      </p:sp>
      <p:pic>
        <p:nvPicPr>
          <p:cNvPr id="200" name="Google Shape;200;p29"/>
          <p:cNvPicPr preferRelativeResize="0"/>
          <p:nvPr/>
        </p:nvPicPr>
        <p:blipFill rotWithShape="1">
          <a:blip r:embed="rId3">
            <a:alphaModFix/>
          </a:blip>
          <a:srcRect b="0" l="0" r="0" t="0"/>
          <a:stretch/>
        </p:blipFill>
        <p:spPr>
          <a:xfrm>
            <a:off x="3923725" y="542919"/>
            <a:ext cx="5220275" cy="4600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Solutions</a:t>
            </a:r>
            <a:endParaRPr/>
          </a:p>
          <a:p>
            <a:pPr indent="0" lvl="0" marL="0" rtl="0" algn="l">
              <a:lnSpc>
                <a:spcPct val="100000"/>
              </a:lnSpc>
              <a:spcBef>
                <a:spcPts val="0"/>
              </a:spcBef>
              <a:spcAft>
                <a:spcPts val="0"/>
              </a:spcAft>
              <a:buSzPct val="111111"/>
              <a:buNone/>
            </a:pPr>
            <a:r>
              <a:t/>
            </a:r>
            <a:endParaRPr/>
          </a:p>
        </p:txBody>
      </p:sp>
      <p:sp>
        <p:nvSpPr>
          <p:cNvPr id="206" name="Google Shape;206;p30"/>
          <p:cNvSpPr txBox="1"/>
          <p:nvPr>
            <p:ph idx="1" type="body"/>
          </p:nvPr>
        </p:nvSpPr>
        <p:spPr>
          <a:xfrm>
            <a:off x="729450" y="2078875"/>
            <a:ext cx="4164300" cy="2976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n"/>
              <a:t>Implemented Solutions:</a:t>
            </a:r>
            <a:endParaRPr b="1"/>
          </a:p>
          <a:p>
            <a:pPr indent="0" lvl="0" marL="0" rtl="0" algn="l">
              <a:lnSpc>
                <a:spcPct val="115000"/>
              </a:lnSpc>
              <a:spcBef>
                <a:spcPts val="1200"/>
              </a:spcBef>
              <a:spcAft>
                <a:spcPts val="0"/>
              </a:spcAft>
              <a:buSzPts val="1300"/>
              <a:buNone/>
            </a:pPr>
            <a:r>
              <a:rPr lang="en"/>
              <a:t>Data Augmentation: Increase dataset size and diversity.</a:t>
            </a:r>
            <a:endParaRPr/>
          </a:p>
          <a:p>
            <a:pPr indent="0" lvl="0" marL="0" rtl="0" algn="l">
              <a:lnSpc>
                <a:spcPct val="115000"/>
              </a:lnSpc>
              <a:spcBef>
                <a:spcPts val="1200"/>
              </a:spcBef>
              <a:spcAft>
                <a:spcPts val="0"/>
              </a:spcAft>
              <a:buSzPts val="1300"/>
              <a:buNone/>
            </a:pPr>
            <a:r>
              <a:rPr lang="en"/>
              <a:t>Hyperparameter Tuning: Optimize learning rate, batch size, and epochs.</a:t>
            </a:r>
            <a:endParaRPr/>
          </a:p>
          <a:p>
            <a:pPr indent="0" lvl="0" marL="0" rtl="0" algn="l">
              <a:lnSpc>
                <a:spcPct val="115000"/>
              </a:lnSpc>
              <a:spcBef>
                <a:spcPts val="1200"/>
              </a:spcBef>
              <a:spcAft>
                <a:spcPts val="0"/>
              </a:spcAft>
              <a:buSzPts val="1300"/>
              <a:buNone/>
            </a:pPr>
            <a:r>
              <a:rPr lang="en"/>
              <a:t>Early Stopping: Prevent overfitting by stopping training early when performance plateaus.</a:t>
            </a:r>
            <a:endParaRPr/>
          </a:p>
          <a:p>
            <a:pPr indent="0" lvl="0" marL="0" rtl="0" algn="l">
              <a:lnSpc>
                <a:spcPct val="115000"/>
              </a:lnSpc>
              <a:spcBef>
                <a:spcPts val="1200"/>
              </a:spcBef>
              <a:spcAft>
                <a:spcPts val="0"/>
              </a:spcAft>
              <a:buSzPts val="1300"/>
              <a:buNone/>
            </a:pPr>
            <a:r>
              <a:rPr lang="en"/>
              <a:t>Efficient Data Handling: Use techniques to manage large batch sizes and memory usage.</a:t>
            </a:r>
            <a:endParaRPr/>
          </a:p>
          <a:p>
            <a:pPr indent="0" lvl="0" marL="0" rtl="0" algn="l">
              <a:lnSpc>
                <a:spcPct val="115000"/>
              </a:lnSpc>
              <a:spcBef>
                <a:spcPts val="1200"/>
              </a:spcBef>
              <a:spcAft>
                <a:spcPts val="1200"/>
              </a:spcAft>
              <a:buSzPts val="1300"/>
              <a:buNone/>
            </a:pPr>
            <a:r>
              <a:t/>
            </a:r>
            <a:endParaRPr/>
          </a:p>
        </p:txBody>
      </p:sp>
      <p:pic>
        <p:nvPicPr>
          <p:cNvPr id="207" name="Google Shape;207;p30"/>
          <p:cNvPicPr preferRelativeResize="0"/>
          <p:nvPr/>
        </p:nvPicPr>
        <p:blipFill rotWithShape="1">
          <a:blip r:embed="rId3">
            <a:alphaModFix/>
          </a:blip>
          <a:srcRect b="0" l="0" r="0" t="0"/>
          <a:stretch/>
        </p:blipFill>
        <p:spPr>
          <a:xfrm>
            <a:off x="5046150" y="514348"/>
            <a:ext cx="4164301" cy="462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VGG19 Model Achitecture</a:t>
            </a:r>
            <a:endParaRPr/>
          </a:p>
        </p:txBody>
      </p:sp>
      <p:sp>
        <p:nvSpPr>
          <p:cNvPr id="213" name="Google Shape;213;p31"/>
          <p:cNvSpPr txBox="1"/>
          <p:nvPr>
            <p:ph idx="1" type="body"/>
          </p:nvPr>
        </p:nvSpPr>
        <p:spPr>
          <a:xfrm>
            <a:off x="5135125" y="1853850"/>
            <a:ext cx="3857700" cy="27333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1500"/>
              </a:spcBef>
              <a:spcAft>
                <a:spcPts val="0"/>
              </a:spcAft>
              <a:buSzPct val="131048"/>
              <a:buNone/>
            </a:pPr>
            <a:r>
              <a:rPr b="1" lang="en" sz="3968">
                <a:solidFill>
                  <a:srgbClr val="0D0D0D"/>
                </a:solidFill>
                <a:highlight>
                  <a:srgbClr val="FFFFFF"/>
                </a:highlight>
              </a:rPr>
              <a:t>Architecture Details:</a:t>
            </a:r>
            <a:endParaRPr b="1" sz="3968">
              <a:solidFill>
                <a:srgbClr val="0D0D0D"/>
              </a:solidFill>
              <a:highlight>
                <a:srgbClr val="FFFFFF"/>
              </a:highlight>
            </a:endParaRPr>
          </a:p>
          <a:p>
            <a:pPr indent="-278895" lvl="0" marL="457200" rtl="0" algn="l">
              <a:lnSpc>
                <a:spcPct val="115000"/>
              </a:lnSpc>
              <a:spcBef>
                <a:spcPts val="2100"/>
              </a:spcBef>
              <a:spcAft>
                <a:spcPts val="0"/>
              </a:spcAft>
              <a:buClr>
                <a:srgbClr val="0D0D0D"/>
              </a:buClr>
              <a:buSzPct val="100000"/>
              <a:buFont typeface="Lato"/>
              <a:buChar char="●"/>
            </a:pPr>
            <a:r>
              <a:rPr b="1" lang="en" sz="3168">
                <a:solidFill>
                  <a:srgbClr val="0D0D0D"/>
                </a:solidFill>
                <a:highlight>
                  <a:srgbClr val="FFFFFF"/>
                </a:highlight>
              </a:rPr>
              <a:t>Feature Extraction:</a:t>
            </a:r>
            <a:endParaRPr b="1" sz="3168">
              <a:solidFill>
                <a:srgbClr val="0D0D0D"/>
              </a:solidFill>
              <a:highlight>
                <a:srgbClr val="FFFFFF"/>
              </a:highlight>
            </a:endParaRPr>
          </a:p>
          <a:p>
            <a:pPr indent="-278895" lvl="1" marL="9144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Conv1: Two convolutional layers (64 filters, 3x3 kernel, ReLU activation) followed by max pooling.</a:t>
            </a:r>
            <a:endParaRPr sz="3168">
              <a:solidFill>
                <a:srgbClr val="0D0D0D"/>
              </a:solidFill>
              <a:highlight>
                <a:srgbClr val="FFFFFF"/>
              </a:highlight>
            </a:endParaRPr>
          </a:p>
          <a:p>
            <a:pPr indent="-278895" lvl="1" marL="9144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Conv2: Two convolutional layers (128 filters, 3x3 kernel, ReLU activation) followed by max pooling.</a:t>
            </a:r>
            <a:endParaRPr sz="3168">
              <a:solidFill>
                <a:srgbClr val="0D0D0D"/>
              </a:solidFill>
              <a:highlight>
                <a:srgbClr val="FFFFFF"/>
              </a:highlight>
            </a:endParaRPr>
          </a:p>
          <a:p>
            <a:pPr indent="-278895" lvl="1" marL="9144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Conv3: Four convolutional layers (256 filters, 3x3 kernel, ReLU activation) followed by max pooling.</a:t>
            </a:r>
            <a:endParaRPr sz="3168">
              <a:solidFill>
                <a:srgbClr val="0D0D0D"/>
              </a:solidFill>
              <a:highlight>
                <a:srgbClr val="FFFFFF"/>
              </a:highlight>
            </a:endParaRPr>
          </a:p>
          <a:p>
            <a:pPr indent="-278895" lvl="1" marL="9144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Conv4: Four convolutional layers (512 filters, 3x3 kernel, ReLU activation) followed by max pooling.</a:t>
            </a:r>
            <a:endParaRPr sz="3168">
              <a:solidFill>
                <a:srgbClr val="0D0D0D"/>
              </a:solidFill>
              <a:highlight>
                <a:srgbClr val="FFFFFF"/>
              </a:highlight>
            </a:endParaRPr>
          </a:p>
          <a:p>
            <a:pPr indent="-278895" lvl="1" marL="9144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Conv5: Four convolutional layers (512 filters, 3x3 kernel, ReLU activation) followed by max pooling.</a:t>
            </a:r>
            <a:endParaRPr sz="3168">
              <a:solidFill>
                <a:srgbClr val="0D0D0D"/>
              </a:solidFill>
              <a:highlight>
                <a:srgbClr val="FFFFFF"/>
              </a:highlight>
            </a:endParaRPr>
          </a:p>
          <a:p>
            <a:pPr indent="-278895" lvl="0" marL="457200" rtl="0" algn="l">
              <a:lnSpc>
                <a:spcPct val="115000"/>
              </a:lnSpc>
              <a:spcBef>
                <a:spcPts val="0"/>
              </a:spcBef>
              <a:spcAft>
                <a:spcPts val="0"/>
              </a:spcAft>
              <a:buClr>
                <a:srgbClr val="0D0D0D"/>
              </a:buClr>
              <a:buSzPct val="100000"/>
              <a:buFont typeface="Lato"/>
              <a:buChar char="●"/>
            </a:pPr>
            <a:r>
              <a:rPr b="1" lang="en" sz="3168">
                <a:solidFill>
                  <a:srgbClr val="0D0D0D"/>
                </a:solidFill>
                <a:highlight>
                  <a:srgbClr val="FFFFFF"/>
                </a:highlight>
              </a:rPr>
              <a:t>Classification:</a:t>
            </a:r>
            <a:endParaRPr b="1" sz="3168">
              <a:solidFill>
                <a:srgbClr val="0D0D0D"/>
              </a:solidFill>
              <a:highlight>
                <a:srgbClr val="FFFFFF"/>
              </a:highlight>
            </a:endParaRPr>
          </a:p>
          <a:p>
            <a:pPr indent="-278895" lvl="1" marL="9144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Fully Connected Layers:</a:t>
            </a:r>
            <a:endParaRPr sz="3168">
              <a:solidFill>
                <a:srgbClr val="0D0D0D"/>
              </a:solidFill>
              <a:highlight>
                <a:srgbClr val="FFFFFF"/>
              </a:highlight>
            </a:endParaRPr>
          </a:p>
          <a:p>
            <a:pPr indent="-278895" lvl="2" marL="13716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FC6: 4096 neurons, ReLU activation.</a:t>
            </a:r>
            <a:endParaRPr sz="3168">
              <a:solidFill>
                <a:srgbClr val="0D0D0D"/>
              </a:solidFill>
              <a:highlight>
                <a:srgbClr val="FFFFFF"/>
              </a:highlight>
            </a:endParaRPr>
          </a:p>
          <a:p>
            <a:pPr indent="-278895" lvl="2" marL="13716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FC7: 4096 neurons, ReLU activation.</a:t>
            </a:r>
            <a:endParaRPr sz="3168">
              <a:solidFill>
                <a:srgbClr val="0D0D0D"/>
              </a:solidFill>
              <a:highlight>
                <a:srgbClr val="FFFFFF"/>
              </a:highlight>
            </a:endParaRPr>
          </a:p>
          <a:p>
            <a:pPr indent="-278895" lvl="2" marL="13716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FC8: 1000 neurons, softmax activation.</a:t>
            </a:r>
            <a:endParaRPr sz="3168">
              <a:solidFill>
                <a:srgbClr val="0D0D0D"/>
              </a:solidFill>
              <a:highlight>
                <a:srgbClr val="FFFFFF"/>
              </a:highlight>
            </a:endParaRPr>
          </a:p>
          <a:p>
            <a:pPr indent="-278895" lvl="1" marL="914400" rtl="0" algn="l">
              <a:lnSpc>
                <a:spcPct val="115000"/>
              </a:lnSpc>
              <a:spcBef>
                <a:spcPts val="0"/>
              </a:spcBef>
              <a:spcAft>
                <a:spcPts val="0"/>
              </a:spcAft>
              <a:buClr>
                <a:srgbClr val="0D0D0D"/>
              </a:buClr>
              <a:buSzPct val="100000"/>
              <a:buFont typeface="Lato"/>
              <a:buChar char="●"/>
            </a:pPr>
            <a:r>
              <a:rPr lang="en" sz="3168">
                <a:solidFill>
                  <a:srgbClr val="0D0D0D"/>
                </a:solidFill>
                <a:highlight>
                  <a:srgbClr val="FFFFFF"/>
                </a:highlight>
              </a:rPr>
              <a:t>Output Layer: Softmax activation to classify the image into one of the four classes.</a:t>
            </a:r>
            <a:endParaRPr sz="3168">
              <a:solidFill>
                <a:srgbClr val="0D0D0D"/>
              </a:solidFill>
              <a:highlight>
                <a:srgbClr val="FFFFFF"/>
              </a:highlight>
            </a:endParaRPr>
          </a:p>
          <a:p>
            <a:pPr indent="0" lvl="0" marL="0" rtl="0" algn="l">
              <a:lnSpc>
                <a:spcPct val="115000"/>
              </a:lnSpc>
              <a:spcBef>
                <a:spcPts val="3600"/>
              </a:spcBef>
              <a:spcAft>
                <a:spcPts val="1200"/>
              </a:spcAft>
              <a:buSzPts val="1300"/>
              <a:buNone/>
            </a:pPr>
            <a:r>
              <a:t/>
            </a:r>
            <a:endParaRPr/>
          </a:p>
        </p:txBody>
      </p:sp>
      <p:pic>
        <p:nvPicPr>
          <p:cNvPr id="214" name="Google Shape;214;p31"/>
          <p:cNvPicPr preferRelativeResize="0"/>
          <p:nvPr/>
        </p:nvPicPr>
        <p:blipFill rotWithShape="1">
          <a:blip r:embed="rId3">
            <a:alphaModFix/>
          </a:blip>
          <a:srcRect b="0" l="0" r="0" t="0"/>
          <a:stretch/>
        </p:blipFill>
        <p:spPr>
          <a:xfrm>
            <a:off x="130350" y="2028823"/>
            <a:ext cx="5004775" cy="278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a:t>
            </a:r>
            <a:endParaRPr/>
          </a:p>
        </p:txBody>
      </p:sp>
      <p:sp>
        <p:nvSpPr>
          <p:cNvPr id="93" name="Google Shape;93;p14"/>
          <p:cNvSpPr txBox="1"/>
          <p:nvPr>
            <p:ph idx="1" type="body"/>
          </p:nvPr>
        </p:nvSpPr>
        <p:spPr>
          <a:xfrm>
            <a:off x="729450" y="1743075"/>
            <a:ext cx="4337700" cy="27624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Wheat is a staple food crop globally, essential for food security.</a:t>
            </a:r>
            <a:endParaRPr/>
          </a:p>
          <a:p>
            <a:pPr indent="-311150" lvl="0" marL="457200" rtl="0" algn="l">
              <a:lnSpc>
                <a:spcPct val="115000"/>
              </a:lnSpc>
              <a:spcBef>
                <a:spcPts val="0"/>
              </a:spcBef>
              <a:spcAft>
                <a:spcPts val="0"/>
              </a:spcAft>
              <a:buSzPts val="1300"/>
              <a:buChar char="●"/>
            </a:pPr>
            <a:r>
              <a:rPr lang="en"/>
              <a:t>Early disease detection in wheat crops is crucial for maintaining high yields and quality.</a:t>
            </a:r>
            <a:endParaRPr/>
          </a:p>
          <a:p>
            <a:pPr indent="-311150" lvl="0" marL="457200" rtl="0" algn="l">
              <a:lnSpc>
                <a:spcPct val="115000"/>
              </a:lnSpc>
              <a:spcBef>
                <a:spcPts val="0"/>
              </a:spcBef>
              <a:spcAft>
                <a:spcPts val="0"/>
              </a:spcAft>
              <a:buSzPts val="1300"/>
              <a:buChar char="●"/>
            </a:pPr>
            <a:r>
              <a:rPr lang="en"/>
              <a:t>Traditional methods are labor-intensive and often inaccurate.</a:t>
            </a:r>
            <a:endParaRPr/>
          </a:p>
          <a:p>
            <a:pPr indent="-311150" lvl="0" marL="457200" rtl="0" algn="l">
              <a:lnSpc>
                <a:spcPct val="115000"/>
              </a:lnSpc>
              <a:spcBef>
                <a:spcPts val="0"/>
              </a:spcBef>
              <a:spcAft>
                <a:spcPts val="0"/>
              </a:spcAft>
              <a:buSzPts val="1300"/>
              <a:buChar char="●"/>
            </a:pPr>
            <a:r>
              <a:rPr lang="en"/>
              <a:t>This project introduces a machine learning approach using YOLOv5 for UAV imagery and VGG19, YOLOv4  for camera images to detect and classify wheat diseases.</a:t>
            </a:r>
            <a:endParaRPr/>
          </a:p>
        </p:txBody>
      </p:sp>
      <p:sp>
        <p:nvSpPr>
          <p:cNvPr id="94" name="Google Shape;94;p14"/>
          <p:cNvSpPr txBox="1"/>
          <p:nvPr/>
        </p:nvSpPr>
        <p:spPr>
          <a:xfrm>
            <a:off x="6324600" y="2943225"/>
            <a:ext cx="28386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p:txBody>
      </p:sp>
      <p:pic>
        <p:nvPicPr>
          <p:cNvPr id="95" name="Google Shape;95;p14"/>
          <p:cNvPicPr preferRelativeResize="0"/>
          <p:nvPr/>
        </p:nvPicPr>
        <p:blipFill rotWithShape="1">
          <a:blip r:embed="rId3">
            <a:alphaModFix/>
          </a:blip>
          <a:srcRect b="0" l="0" r="0" t="0"/>
          <a:stretch/>
        </p:blipFill>
        <p:spPr>
          <a:xfrm>
            <a:off x="5624757" y="0"/>
            <a:ext cx="3519237"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YOLOv5 Model Architecture</a:t>
            </a:r>
            <a:endParaRPr/>
          </a:p>
        </p:txBody>
      </p:sp>
      <p:sp>
        <p:nvSpPr>
          <p:cNvPr id="220" name="Google Shape;220;p32"/>
          <p:cNvSpPr txBox="1"/>
          <p:nvPr>
            <p:ph idx="1" type="body"/>
          </p:nvPr>
        </p:nvSpPr>
        <p:spPr>
          <a:xfrm>
            <a:off x="4924425" y="2143125"/>
            <a:ext cx="3493800" cy="21969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1500"/>
              </a:spcBef>
              <a:spcAft>
                <a:spcPts val="0"/>
              </a:spcAft>
              <a:buSzPct val="145739"/>
              <a:buNone/>
            </a:pPr>
            <a:r>
              <a:rPr b="1" lang="en" sz="3568">
                <a:solidFill>
                  <a:srgbClr val="0D0D0D"/>
                </a:solidFill>
                <a:highlight>
                  <a:srgbClr val="FFFFFF"/>
                </a:highlight>
              </a:rPr>
              <a:t>Architecture:</a:t>
            </a:r>
            <a:endParaRPr b="1" sz="3568">
              <a:solidFill>
                <a:srgbClr val="0D0D0D"/>
              </a:solidFill>
              <a:highlight>
                <a:srgbClr val="FFFFFF"/>
              </a:highlight>
            </a:endParaRPr>
          </a:p>
          <a:p>
            <a:pPr indent="-285245" lvl="0" marL="457200" rtl="0" algn="l">
              <a:lnSpc>
                <a:spcPct val="115000"/>
              </a:lnSpc>
              <a:spcBef>
                <a:spcPts val="2100"/>
              </a:spcBef>
              <a:spcAft>
                <a:spcPts val="0"/>
              </a:spcAft>
              <a:buClr>
                <a:srgbClr val="0D0D0D"/>
              </a:buClr>
              <a:buSzPct val="100000"/>
              <a:buFont typeface="Lato"/>
              <a:buChar char="●"/>
            </a:pPr>
            <a:r>
              <a:rPr lang="en" sz="3568">
                <a:solidFill>
                  <a:srgbClr val="0D0D0D"/>
                </a:solidFill>
                <a:highlight>
                  <a:srgbClr val="FFFFFF"/>
                </a:highlight>
              </a:rPr>
              <a:t>Backbone:</a:t>
            </a:r>
            <a:endParaRPr sz="3568">
              <a:solidFill>
                <a:srgbClr val="0D0D0D"/>
              </a:solidFill>
              <a:highlight>
                <a:srgbClr val="FFFFFF"/>
              </a:highlight>
            </a:endParaRPr>
          </a:p>
          <a:p>
            <a:pPr indent="-285245" lvl="1" marL="914400" rtl="0" algn="l">
              <a:lnSpc>
                <a:spcPct val="115000"/>
              </a:lnSpc>
              <a:spcBef>
                <a:spcPts val="0"/>
              </a:spcBef>
              <a:spcAft>
                <a:spcPts val="0"/>
              </a:spcAft>
              <a:buClr>
                <a:srgbClr val="0D0D0D"/>
              </a:buClr>
              <a:buSzPct val="100000"/>
              <a:buFont typeface="Lato"/>
              <a:buChar char="●"/>
            </a:pPr>
            <a:r>
              <a:rPr lang="en" sz="3568">
                <a:solidFill>
                  <a:srgbClr val="0D0D0D"/>
                </a:solidFill>
                <a:highlight>
                  <a:srgbClr val="FFFFFF"/>
                </a:highlight>
              </a:rPr>
              <a:t>Convolutional layers with varying filter sizes.</a:t>
            </a:r>
            <a:endParaRPr sz="3568">
              <a:solidFill>
                <a:srgbClr val="0D0D0D"/>
              </a:solidFill>
              <a:highlight>
                <a:srgbClr val="FFFFFF"/>
              </a:highlight>
            </a:endParaRPr>
          </a:p>
          <a:p>
            <a:pPr indent="-285245" lvl="1" marL="914400" rtl="0" algn="l">
              <a:lnSpc>
                <a:spcPct val="115000"/>
              </a:lnSpc>
              <a:spcBef>
                <a:spcPts val="0"/>
              </a:spcBef>
              <a:spcAft>
                <a:spcPts val="0"/>
              </a:spcAft>
              <a:buClr>
                <a:srgbClr val="0D0D0D"/>
              </a:buClr>
              <a:buSzPct val="100000"/>
              <a:buFont typeface="Lato"/>
              <a:buChar char="●"/>
            </a:pPr>
            <a:r>
              <a:rPr lang="en" sz="3568">
                <a:solidFill>
                  <a:srgbClr val="0D0D0D"/>
                </a:solidFill>
                <a:highlight>
                  <a:srgbClr val="FFFFFF"/>
                </a:highlight>
              </a:rPr>
              <a:t>CSP (Cross Stage Partial) layers for feature extraction.</a:t>
            </a:r>
            <a:endParaRPr sz="3568">
              <a:solidFill>
                <a:srgbClr val="0D0D0D"/>
              </a:solidFill>
              <a:highlight>
                <a:srgbClr val="FFFFFF"/>
              </a:highlight>
            </a:endParaRPr>
          </a:p>
          <a:p>
            <a:pPr indent="-285245" lvl="1" marL="914400" rtl="0" algn="l">
              <a:lnSpc>
                <a:spcPct val="115000"/>
              </a:lnSpc>
              <a:spcBef>
                <a:spcPts val="0"/>
              </a:spcBef>
              <a:spcAft>
                <a:spcPts val="0"/>
              </a:spcAft>
              <a:buClr>
                <a:srgbClr val="0D0D0D"/>
              </a:buClr>
              <a:buSzPct val="100000"/>
              <a:buFont typeface="Lato"/>
              <a:buChar char="●"/>
            </a:pPr>
            <a:r>
              <a:rPr lang="en" sz="3568">
                <a:solidFill>
                  <a:srgbClr val="0D0D0D"/>
                </a:solidFill>
                <a:highlight>
                  <a:srgbClr val="FFFFFF"/>
                </a:highlight>
              </a:rPr>
              <a:t>SPP (Spatial Pyramid Pooling) layer for multi-scale feature aggregation.</a:t>
            </a:r>
            <a:endParaRPr sz="3568">
              <a:solidFill>
                <a:srgbClr val="0D0D0D"/>
              </a:solidFill>
              <a:highlight>
                <a:srgbClr val="FFFFFF"/>
              </a:highlight>
            </a:endParaRPr>
          </a:p>
          <a:p>
            <a:pPr indent="-285245" lvl="0" marL="457200" rtl="0" algn="l">
              <a:lnSpc>
                <a:spcPct val="115000"/>
              </a:lnSpc>
              <a:spcBef>
                <a:spcPts val="0"/>
              </a:spcBef>
              <a:spcAft>
                <a:spcPts val="0"/>
              </a:spcAft>
              <a:buClr>
                <a:srgbClr val="0D0D0D"/>
              </a:buClr>
              <a:buSzPct val="100000"/>
              <a:buFont typeface="Lato"/>
              <a:buChar char="●"/>
            </a:pPr>
            <a:r>
              <a:rPr lang="en" sz="3568">
                <a:solidFill>
                  <a:srgbClr val="0D0D0D"/>
                </a:solidFill>
                <a:highlight>
                  <a:srgbClr val="FFFFFF"/>
                </a:highlight>
              </a:rPr>
              <a:t>Neck:</a:t>
            </a:r>
            <a:endParaRPr sz="3568">
              <a:solidFill>
                <a:srgbClr val="0D0D0D"/>
              </a:solidFill>
              <a:highlight>
                <a:srgbClr val="FFFFFF"/>
              </a:highlight>
            </a:endParaRPr>
          </a:p>
          <a:p>
            <a:pPr indent="-285245" lvl="1" marL="914400" rtl="0" algn="l">
              <a:lnSpc>
                <a:spcPct val="115000"/>
              </a:lnSpc>
              <a:spcBef>
                <a:spcPts val="0"/>
              </a:spcBef>
              <a:spcAft>
                <a:spcPts val="0"/>
              </a:spcAft>
              <a:buClr>
                <a:srgbClr val="0D0D0D"/>
              </a:buClr>
              <a:buSzPct val="100000"/>
              <a:buFont typeface="Lato"/>
              <a:buChar char="●"/>
            </a:pPr>
            <a:r>
              <a:rPr lang="en" sz="3568">
                <a:solidFill>
                  <a:srgbClr val="0D0D0D"/>
                </a:solidFill>
                <a:highlight>
                  <a:srgbClr val="FFFFFF"/>
                </a:highlight>
              </a:rPr>
              <a:t>PANet (Path Aggregation Network) for feature fusion.</a:t>
            </a:r>
            <a:endParaRPr sz="3568">
              <a:solidFill>
                <a:srgbClr val="0D0D0D"/>
              </a:solidFill>
              <a:highlight>
                <a:srgbClr val="FFFFFF"/>
              </a:highlight>
            </a:endParaRPr>
          </a:p>
          <a:p>
            <a:pPr indent="-285245" lvl="1" marL="914400" rtl="0" algn="l">
              <a:lnSpc>
                <a:spcPct val="115000"/>
              </a:lnSpc>
              <a:spcBef>
                <a:spcPts val="0"/>
              </a:spcBef>
              <a:spcAft>
                <a:spcPts val="0"/>
              </a:spcAft>
              <a:buClr>
                <a:srgbClr val="0D0D0D"/>
              </a:buClr>
              <a:buSzPct val="100000"/>
              <a:buFont typeface="Lato"/>
              <a:buChar char="●"/>
            </a:pPr>
            <a:r>
              <a:rPr lang="en" sz="3568">
                <a:solidFill>
                  <a:srgbClr val="0D0D0D"/>
                </a:solidFill>
                <a:highlight>
                  <a:srgbClr val="FFFFFF"/>
                </a:highlight>
              </a:rPr>
              <a:t>Upsample and Concat operations to combine features from different layers.</a:t>
            </a:r>
            <a:endParaRPr sz="3568">
              <a:solidFill>
                <a:srgbClr val="0D0D0D"/>
              </a:solidFill>
              <a:highlight>
                <a:srgbClr val="FFFFFF"/>
              </a:highlight>
            </a:endParaRPr>
          </a:p>
          <a:p>
            <a:pPr indent="-285245" lvl="0" marL="457200" rtl="0" algn="l">
              <a:lnSpc>
                <a:spcPct val="115000"/>
              </a:lnSpc>
              <a:spcBef>
                <a:spcPts val="0"/>
              </a:spcBef>
              <a:spcAft>
                <a:spcPts val="0"/>
              </a:spcAft>
              <a:buClr>
                <a:srgbClr val="0D0D0D"/>
              </a:buClr>
              <a:buSzPct val="100000"/>
              <a:buFont typeface="Lato"/>
              <a:buChar char="●"/>
            </a:pPr>
            <a:r>
              <a:rPr lang="en" sz="3568">
                <a:solidFill>
                  <a:srgbClr val="0D0D0D"/>
                </a:solidFill>
                <a:highlight>
                  <a:srgbClr val="FFFFFF"/>
                </a:highlight>
              </a:rPr>
              <a:t>Head:</a:t>
            </a:r>
            <a:endParaRPr sz="3568">
              <a:solidFill>
                <a:srgbClr val="0D0D0D"/>
              </a:solidFill>
              <a:highlight>
                <a:srgbClr val="FFFFFF"/>
              </a:highlight>
            </a:endParaRPr>
          </a:p>
          <a:p>
            <a:pPr indent="-285245" lvl="1" marL="914400" rtl="0" algn="l">
              <a:lnSpc>
                <a:spcPct val="115000"/>
              </a:lnSpc>
              <a:spcBef>
                <a:spcPts val="0"/>
              </a:spcBef>
              <a:spcAft>
                <a:spcPts val="0"/>
              </a:spcAft>
              <a:buClr>
                <a:srgbClr val="0D0D0D"/>
              </a:buClr>
              <a:buSzPct val="100000"/>
              <a:buFont typeface="Lato"/>
              <a:buChar char="●"/>
            </a:pPr>
            <a:r>
              <a:rPr lang="en" sz="3568">
                <a:solidFill>
                  <a:srgbClr val="0D0D0D"/>
                </a:solidFill>
                <a:highlight>
                  <a:srgbClr val="FFFFFF"/>
                </a:highlight>
              </a:rPr>
              <a:t>Convolutional layers for bounding box prediction.</a:t>
            </a:r>
            <a:endParaRPr sz="3568">
              <a:solidFill>
                <a:srgbClr val="0D0D0D"/>
              </a:solidFill>
              <a:highlight>
                <a:srgbClr val="FFFFFF"/>
              </a:highlight>
            </a:endParaRPr>
          </a:p>
          <a:p>
            <a:pPr indent="-285245" lvl="1" marL="914400" rtl="0" algn="l">
              <a:lnSpc>
                <a:spcPct val="115000"/>
              </a:lnSpc>
              <a:spcBef>
                <a:spcPts val="0"/>
              </a:spcBef>
              <a:spcAft>
                <a:spcPts val="0"/>
              </a:spcAft>
              <a:buClr>
                <a:srgbClr val="0D0D0D"/>
              </a:buClr>
              <a:buSzPct val="100000"/>
              <a:buFont typeface="Lato"/>
              <a:buChar char="●"/>
            </a:pPr>
            <a:r>
              <a:rPr lang="en" sz="3568">
                <a:solidFill>
                  <a:srgbClr val="0D0D0D"/>
                </a:solidFill>
                <a:highlight>
                  <a:srgbClr val="FFFFFF"/>
                </a:highlight>
              </a:rPr>
              <a:t>Detection layers to output class probabilities and bounding box coordinates.</a:t>
            </a:r>
            <a:endParaRPr sz="3568">
              <a:solidFill>
                <a:srgbClr val="0D0D0D"/>
              </a:solidFill>
              <a:highlight>
                <a:srgbClr val="FFFFFF"/>
              </a:highlight>
            </a:endParaRPr>
          </a:p>
          <a:p>
            <a:pPr indent="0" lvl="0" marL="0" rtl="0" algn="l">
              <a:lnSpc>
                <a:spcPct val="115000"/>
              </a:lnSpc>
              <a:spcBef>
                <a:spcPts val="3600"/>
              </a:spcBef>
              <a:spcAft>
                <a:spcPts val="1200"/>
              </a:spcAft>
              <a:buSzPts val="1300"/>
              <a:buNone/>
            </a:pPr>
            <a:r>
              <a:t/>
            </a:r>
            <a:endParaRPr/>
          </a:p>
        </p:txBody>
      </p:sp>
      <p:pic>
        <p:nvPicPr>
          <p:cNvPr id="221" name="Google Shape;221;p32"/>
          <p:cNvPicPr preferRelativeResize="0"/>
          <p:nvPr/>
        </p:nvPicPr>
        <p:blipFill rotWithShape="1">
          <a:blip r:embed="rId3">
            <a:alphaModFix/>
          </a:blip>
          <a:srcRect b="0" l="0" r="0" t="0"/>
          <a:stretch/>
        </p:blipFill>
        <p:spPr>
          <a:xfrm>
            <a:off x="342900" y="1853850"/>
            <a:ext cx="4476750" cy="255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YOLOv4 Model</a:t>
            </a:r>
            <a:endParaRPr/>
          </a:p>
        </p:txBody>
      </p:sp>
      <p:sp>
        <p:nvSpPr>
          <p:cNvPr id="227" name="Google Shape;227;p33"/>
          <p:cNvSpPr txBox="1"/>
          <p:nvPr>
            <p:ph idx="1" type="body"/>
          </p:nvPr>
        </p:nvSpPr>
        <p:spPr>
          <a:xfrm>
            <a:off x="729450" y="1853850"/>
            <a:ext cx="8166900" cy="27312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SzPct val="118181"/>
              <a:buNone/>
            </a:pPr>
            <a:r>
              <a:rPr b="1" lang="en" sz="4400">
                <a:solidFill>
                  <a:srgbClr val="0D0D0D"/>
                </a:solidFill>
                <a:highlight>
                  <a:srgbClr val="FFFFFF"/>
                </a:highlight>
              </a:rPr>
              <a:t>Overview:</a:t>
            </a:r>
            <a:endParaRPr b="1" sz="4400">
              <a:solidFill>
                <a:srgbClr val="0D0D0D"/>
              </a:solidFill>
              <a:highlight>
                <a:srgbClr val="FFFFFF"/>
              </a:highlight>
            </a:endParaRPr>
          </a:p>
          <a:p>
            <a:pPr indent="-285750" lvl="0" marL="457200" rtl="0" algn="l">
              <a:lnSpc>
                <a:spcPct val="100000"/>
              </a:lnSpc>
              <a:spcBef>
                <a:spcPts val="2100"/>
              </a:spcBef>
              <a:spcAft>
                <a:spcPts val="0"/>
              </a:spcAft>
              <a:buClr>
                <a:srgbClr val="0D0D0D"/>
              </a:buClr>
              <a:buSzPct val="100000"/>
              <a:buFont typeface="Lato"/>
              <a:buChar char="●"/>
            </a:pPr>
            <a:r>
              <a:rPr lang="en" sz="3600">
                <a:solidFill>
                  <a:srgbClr val="0D0D0D"/>
                </a:solidFill>
                <a:highlight>
                  <a:srgbClr val="FFFFFF"/>
                </a:highlight>
              </a:rPr>
              <a:t>Input: UAV images resized to 416x416 pixels.</a:t>
            </a:r>
            <a:endParaRPr sz="3600">
              <a:solidFill>
                <a:srgbClr val="0D0D0D"/>
              </a:solidFill>
              <a:highlight>
                <a:srgbClr val="FFFFFF"/>
              </a:highlight>
            </a:endParaRPr>
          </a:p>
          <a:p>
            <a:pPr indent="-285750" lvl="0" marL="457200" rtl="0" algn="l">
              <a:lnSpc>
                <a:spcPct val="100000"/>
              </a:lnSpc>
              <a:spcBef>
                <a:spcPts val="0"/>
              </a:spcBef>
              <a:spcAft>
                <a:spcPts val="0"/>
              </a:spcAft>
              <a:buClr>
                <a:srgbClr val="0D0D0D"/>
              </a:buClr>
              <a:buSzPct val="100000"/>
              <a:buFont typeface="Lato"/>
              <a:buChar char="●"/>
            </a:pPr>
            <a:r>
              <a:rPr lang="en" sz="3600">
                <a:solidFill>
                  <a:srgbClr val="0D0D0D"/>
                </a:solidFill>
                <a:highlight>
                  <a:srgbClr val="FFFFFF"/>
                </a:highlight>
              </a:rPr>
              <a:t>Output Classes: Fusarium Head Blight, Wheat Smut, Wheat Stem Rust, Wheat Brown Rust, Wheat Yellow Rust, Healthy Wheat.</a:t>
            </a:r>
            <a:endParaRPr sz="3600">
              <a:solidFill>
                <a:srgbClr val="0D0D0D"/>
              </a:solidFill>
              <a:highlight>
                <a:srgbClr val="FFFFFF"/>
              </a:highlight>
            </a:endParaRPr>
          </a:p>
          <a:p>
            <a:pPr indent="0" lvl="0" marL="0" rtl="0" algn="l">
              <a:lnSpc>
                <a:spcPct val="100000"/>
              </a:lnSpc>
              <a:spcBef>
                <a:spcPts val="2100"/>
              </a:spcBef>
              <a:spcAft>
                <a:spcPts val="0"/>
              </a:spcAft>
              <a:buSzPct val="118181"/>
              <a:buNone/>
            </a:pPr>
            <a:r>
              <a:rPr b="1" lang="en" sz="4400">
                <a:solidFill>
                  <a:srgbClr val="0D0D0D"/>
                </a:solidFill>
                <a:highlight>
                  <a:srgbClr val="FFFFFF"/>
                </a:highlight>
              </a:rPr>
              <a:t>Architecture:</a:t>
            </a:r>
            <a:endParaRPr b="1" sz="4400">
              <a:solidFill>
                <a:srgbClr val="0D0D0D"/>
              </a:solidFill>
              <a:highlight>
                <a:srgbClr val="FFFFFF"/>
              </a:highlight>
            </a:endParaRPr>
          </a:p>
          <a:p>
            <a:pPr indent="-285750" lvl="0" marL="457200" rtl="0" algn="l">
              <a:lnSpc>
                <a:spcPct val="115000"/>
              </a:lnSpc>
              <a:spcBef>
                <a:spcPts val="2100"/>
              </a:spcBef>
              <a:spcAft>
                <a:spcPts val="0"/>
              </a:spcAft>
              <a:buClr>
                <a:srgbClr val="0D0D0D"/>
              </a:buClr>
              <a:buSzPct val="100000"/>
              <a:buFont typeface="Lato"/>
              <a:buChar char="●"/>
            </a:pPr>
            <a:r>
              <a:rPr lang="en" sz="3600">
                <a:solidFill>
                  <a:srgbClr val="0D0D0D"/>
                </a:solidFill>
                <a:highlight>
                  <a:srgbClr val="FFFFFF"/>
                </a:highlight>
              </a:rPr>
              <a:t>Backbone:</a:t>
            </a:r>
            <a:endParaRPr sz="3600">
              <a:solidFill>
                <a:srgbClr val="0D0D0D"/>
              </a:solidFill>
              <a:highlight>
                <a:srgbClr val="FFFFFF"/>
              </a:highlight>
            </a:endParaRPr>
          </a:p>
          <a:p>
            <a:pPr indent="-285750" lvl="1" marL="914400" rtl="0" algn="l">
              <a:lnSpc>
                <a:spcPct val="115000"/>
              </a:lnSpc>
              <a:spcBef>
                <a:spcPts val="0"/>
              </a:spcBef>
              <a:spcAft>
                <a:spcPts val="0"/>
              </a:spcAft>
              <a:buClr>
                <a:srgbClr val="0D0D0D"/>
              </a:buClr>
              <a:buSzPct val="100000"/>
              <a:buFont typeface="Lato"/>
              <a:buChar char="●"/>
            </a:pPr>
            <a:r>
              <a:rPr lang="en" sz="3600">
                <a:solidFill>
                  <a:srgbClr val="0D0D0D"/>
                </a:solidFill>
                <a:highlight>
                  <a:srgbClr val="FFFFFF"/>
                </a:highlight>
              </a:rPr>
              <a:t>CSPDarknet53: A combination of Cross Stage Partial networks and Darknet53 for robust feature extraction.</a:t>
            </a:r>
            <a:endParaRPr sz="3600">
              <a:solidFill>
                <a:srgbClr val="0D0D0D"/>
              </a:solidFill>
              <a:highlight>
                <a:srgbClr val="FFFFFF"/>
              </a:highlight>
            </a:endParaRPr>
          </a:p>
          <a:p>
            <a:pPr indent="-285750" lvl="1" marL="914400" rtl="0" algn="l">
              <a:lnSpc>
                <a:spcPct val="115000"/>
              </a:lnSpc>
              <a:spcBef>
                <a:spcPts val="0"/>
              </a:spcBef>
              <a:spcAft>
                <a:spcPts val="0"/>
              </a:spcAft>
              <a:buClr>
                <a:srgbClr val="0D0D0D"/>
              </a:buClr>
              <a:buSzPct val="100000"/>
              <a:buFont typeface="Lato"/>
              <a:buChar char="●"/>
            </a:pPr>
            <a:r>
              <a:rPr lang="en" sz="3600">
                <a:solidFill>
                  <a:srgbClr val="0D0D0D"/>
                </a:solidFill>
                <a:highlight>
                  <a:srgbClr val="FFFFFF"/>
                </a:highlight>
              </a:rPr>
              <a:t>Convolutional Layers: Multiple layers with different filter sizes to capture diverse features.</a:t>
            </a:r>
            <a:endParaRPr sz="3600">
              <a:solidFill>
                <a:srgbClr val="0D0D0D"/>
              </a:solidFill>
              <a:highlight>
                <a:srgbClr val="FFFFFF"/>
              </a:highlight>
            </a:endParaRPr>
          </a:p>
          <a:p>
            <a:pPr indent="-285750" lvl="0" marL="457200" rtl="0" algn="l">
              <a:lnSpc>
                <a:spcPct val="115000"/>
              </a:lnSpc>
              <a:spcBef>
                <a:spcPts val="0"/>
              </a:spcBef>
              <a:spcAft>
                <a:spcPts val="0"/>
              </a:spcAft>
              <a:buClr>
                <a:srgbClr val="0D0D0D"/>
              </a:buClr>
              <a:buSzPct val="100000"/>
              <a:buFont typeface="Lato"/>
              <a:buChar char="●"/>
            </a:pPr>
            <a:r>
              <a:rPr lang="en" sz="3600">
                <a:solidFill>
                  <a:srgbClr val="0D0D0D"/>
                </a:solidFill>
                <a:highlight>
                  <a:srgbClr val="FFFFFF"/>
                </a:highlight>
              </a:rPr>
              <a:t>Neck:</a:t>
            </a:r>
            <a:endParaRPr sz="3600">
              <a:solidFill>
                <a:srgbClr val="0D0D0D"/>
              </a:solidFill>
              <a:highlight>
                <a:srgbClr val="FFFFFF"/>
              </a:highlight>
            </a:endParaRPr>
          </a:p>
          <a:p>
            <a:pPr indent="-285750" lvl="1" marL="914400" rtl="0" algn="l">
              <a:lnSpc>
                <a:spcPct val="115000"/>
              </a:lnSpc>
              <a:spcBef>
                <a:spcPts val="0"/>
              </a:spcBef>
              <a:spcAft>
                <a:spcPts val="0"/>
              </a:spcAft>
              <a:buClr>
                <a:srgbClr val="0D0D0D"/>
              </a:buClr>
              <a:buSzPct val="100000"/>
              <a:buFont typeface="Lato"/>
              <a:buChar char="●"/>
            </a:pPr>
            <a:r>
              <a:rPr lang="en" sz="3600">
                <a:solidFill>
                  <a:srgbClr val="0D0D0D"/>
                </a:solidFill>
                <a:highlight>
                  <a:srgbClr val="FFFFFF"/>
                </a:highlight>
              </a:rPr>
              <a:t>SPP (Spatial Pyramid Pooling): Aggregates context information at different scales.</a:t>
            </a:r>
            <a:endParaRPr sz="3600">
              <a:solidFill>
                <a:srgbClr val="0D0D0D"/>
              </a:solidFill>
              <a:highlight>
                <a:srgbClr val="FFFFFF"/>
              </a:highlight>
            </a:endParaRPr>
          </a:p>
          <a:p>
            <a:pPr indent="-285750" lvl="1" marL="914400" rtl="0" algn="l">
              <a:lnSpc>
                <a:spcPct val="115000"/>
              </a:lnSpc>
              <a:spcBef>
                <a:spcPts val="0"/>
              </a:spcBef>
              <a:spcAft>
                <a:spcPts val="0"/>
              </a:spcAft>
              <a:buClr>
                <a:srgbClr val="0D0D0D"/>
              </a:buClr>
              <a:buSzPct val="100000"/>
              <a:buFont typeface="Lato"/>
              <a:buChar char="●"/>
            </a:pPr>
            <a:r>
              <a:rPr lang="en" sz="3600">
                <a:solidFill>
                  <a:srgbClr val="0D0D0D"/>
                </a:solidFill>
                <a:highlight>
                  <a:srgbClr val="FFFFFF"/>
                </a:highlight>
              </a:rPr>
              <a:t>PANet (Path Aggregation Network): Enhances feature pyramid with top-down and bottom-up pathways for better information flow.</a:t>
            </a:r>
            <a:endParaRPr sz="3600">
              <a:solidFill>
                <a:srgbClr val="0D0D0D"/>
              </a:solidFill>
              <a:highlight>
                <a:srgbClr val="FFFFFF"/>
              </a:highlight>
            </a:endParaRPr>
          </a:p>
          <a:p>
            <a:pPr indent="-285750" lvl="0" marL="457200" rtl="0" algn="l">
              <a:lnSpc>
                <a:spcPct val="115000"/>
              </a:lnSpc>
              <a:spcBef>
                <a:spcPts val="0"/>
              </a:spcBef>
              <a:spcAft>
                <a:spcPts val="0"/>
              </a:spcAft>
              <a:buClr>
                <a:srgbClr val="0D0D0D"/>
              </a:buClr>
              <a:buSzPct val="100000"/>
              <a:buFont typeface="Lato"/>
              <a:buChar char="●"/>
            </a:pPr>
            <a:r>
              <a:rPr lang="en" sz="3600">
                <a:solidFill>
                  <a:srgbClr val="0D0D0D"/>
                </a:solidFill>
                <a:highlight>
                  <a:srgbClr val="FFFFFF"/>
                </a:highlight>
              </a:rPr>
              <a:t>Head:</a:t>
            </a:r>
            <a:endParaRPr sz="3600">
              <a:solidFill>
                <a:srgbClr val="0D0D0D"/>
              </a:solidFill>
              <a:highlight>
                <a:srgbClr val="FFFFFF"/>
              </a:highlight>
            </a:endParaRPr>
          </a:p>
          <a:p>
            <a:pPr indent="-285750" lvl="1" marL="914400" rtl="0" algn="l">
              <a:lnSpc>
                <a:spcPct val="115000"/>
              </a:lnSpc>
              <a:spcBef>
                <a:spcPts val="0"/>
              </a:spcBef>
              <a:spcAft>
                <a:spcPts val="0"/>
              </a:spcAft>
              <a:buClr>
                <a:srgbClr val="0D0D0D"/>
              </a:buClr>
              <a:buSzPct val="100000"/>
              <a:buFont typeface="Lato"/>
              <a:buChar char="●"/>
            </a:pPr>
            <a:r>
              <a:rPr lang="en" sz="3600">
                <a:solidFill>
                  <a:srgbClr val="0D0D0D"/>
                </a:solidFill>
                <a:highlight>
                  <a:srgbClr val="FFFFFF"/>
                </a:highlight>
              </a:rPr>
              <a:t>YOLO Head: Predicts bounding boxes and class probabilities.</a:t>
            </a:r>
            <a:endParaRPr sz="3600">
              <a:solidFill>
                <a:srgbClr val="0D0D0D"/>
              </a:solidFill>
              <a:highlight>
                <a:srgbClr val="FFFFFF"/>
              </a:highlight>
            </a:endParaRPr>
          </a:p>
          <a:p>
            <a:pPr indent="-285750" lvl="1" marL="914400" rtl="0" algn="l">
              <a:lnSpc>
                <a:spcPct val="115000"/>
              </a:lnSpc>
              <a:spcBef>
                <a:spcPts val="0"/>
              </a:spcBef>
              <a:spcAft>
                <a:spcPts val="0"/>
              </a:spcAft>
              <a:buClr>
                <a:srgbClr val="0D0D0D"/>
              </a:buClr>
              <a:buSzPct val="100000"/>
              <a:buFont typeface="Lato"/>
              <a:buChar char="●"/>
            </a:pPr>
            <a:r>
              <a:rPr lang="en" sz="3600">
                <a:solidFill>
                  <a:srgbClr val="0D0D0D"/>
                </a:solidFill>
                <a:highlight>
                  <a:srgbClr val="FFFFFF"/>
                </a:highlight>
              </a:rPr>
              <a:t>Detection Layers: Outputs final detections with class scores and bounding box coordinates.</a:t>
            </a:r>
            <a:endParaRPr sz="3600">
              <a:solidFill>
                <a:srgbClr val="0D0D0D"/>
              </a:solidFill>
              <a:highlight>
                <a:srgbClr val="FFFFFF"/>
              </a:highlight>
            </a:endParaRPr>
          </a:p>
          <a:p>
            <a:pPr indent="0" lvl="0" marL="457200" rtl="0" algn="l">
              <a:lnSpc>
                <a:spcPct val="115000"/>
              </a:lnSpc>
              <a:spcBef>
                <a:spcPts val="3600"/>
              </a:spcBef>
              <a:spcAft>
                <a:spcPts val="0"/>
              </a:spcAft>
              <a:buSzPts val="1300"/>
              <a:buNone/>
            </a:pPr>
            <a:r>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Model Evaluation Methods</a:t>
            </a:r>
            <a:endParaRPr/>
          </a:p>
        </p:txBody>
      </p:sp>
      <p:sp>
        <p:nvSpPr>
          <p:cNvPr id="233" name="Google Shape;233;p34"/>
          <p:cNvSpPr txBox="1"/>
          <p:nvPr>
            <p:ph idx="1" type="body"/>
          </p:nvPr>
        </p:nvSpPr>
        <p:spPr>
          <a:xfrm>
            <a:off x="727650" y="1750975"/>
            <a:ext cx="7688700" cy="22611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60000"/>
              </a:lnSpc>
              <a:spcBef>
                <a:spcPts val="0"/>
              </a:spcBef>
              <a:spcAft>
                <a:spcPts val="0"/>
              </a:spcAft>
              <a:buSzPct val="182456"/>
              <a:buNone/>
            </a:pPr>
            <a:r>
              <a:t/>
            </a:r>
            <a:endParaRPr b="1" sz="2850">
              <a:solidFill>
                <a:srgbClr val="0D0D0D"/>
              </a:solidFill>
              <a:highlight>
                <a:srgbClr val="FFFFFF"/>
              </a:highlight>
            </a:endParaRPr>
          </a:p>
          <a:p>
            <a:pPr indent="0" lvl="0" marL="0" rtl="0" algn="l">
              <a:lnSpc>
                <a:spcPct val="115000"/>
              </a:lnSpc>
              <a:spcBef>
                <a:spcPts val="400"/>
              </a:spcBef>
              <a:spcAft>
                <a:spcPts val="0"/>
              </a:spcAft>
              <a:buSzPct val="118181"/>
              <a:buNone/>
            </a:pPr>
            <a:r>
              <a:rPr lang="en" sz="4400">
                <a:solidFill>
                  <a:srgbClr val="0D0D0D"/>
                </a:solidFill>
                <a:highlight>
                  <a:srgbClr val="FFFFFF"/>
                </a:highlight>
              </a:rPr>
              <a:t>Evaluation Methods for VGG19:</a:t>
            </a:r>
            <a:endParaRPr sz="4400">
              <a:solidFill>
                <a:srgbClr val="0D0D0D"/>
              </a:solidFill>
              <a:highlight>
                <a:srgbClr val="FFFFFF"/>
              </a:highlight>
            </a:endParaRPr>
          </a:p>
          <a:p>
            <a:pPr indent="-298450" lvl="0" marL="457200" rtl="0" algn="l">
              <a:lnSpc>
                <a:spcPct val="115000"/>
              </a:lnSpc>
              <a:spcBef>
                <a:spcPts val="2100"/>
              </a:spcBef>
              <a:spcAft>
                <a:spcPts val="0"/>
              </a:spcAft>
              <a:buClr>
                <a:srgbClr val="0D0D0D"/>
              </a:buClr>
              <a:buSzPct val="100000"/>
              <a:buFont typeface="Lato"/>
              <a:buChar char="●"/>
            </a:pPr>
            <a:r>
              <a:rPr lang="en" sz="4400">
                <a:solidFill>
                  <a:srgbClr val="0D0D0D"/>
                </a:solidFill>
                <a:highlight>
                  <a:srgbClr val="FFFFFF"/>
                </a:highlight>
              </a:rPr>
              <a:t>Accuracy: Measures the overall correctness of the model.</a:t>
            </a:r>
            <a:endParaRPr sz="4400">
              <a:solidFill>
                <a:srgbClr val="0D0D0D"/>
              </a:solidFill>
              <a:highlight>
                <a:srgbClr val="FFFFFF"/>
              </a:highlight>
            </a:endParaRPr>
          </a:p>
          <a:p>
            <a:pPr indent="-298450" lvl="0" marL="457200" rtl="0" algn="l">
              <a:lnSpc>
                <a:spcPct val="115000"/>
              </a:lnSpc>
              <a:spcBef>
                <a:spcPts val="0"/>
              </a:spcBef>
              <a:spcAft>
                <a:spcPts val="0"/>
              </a:spcAft>
              <a:buClr>
                <a:srgbClr val="0D0D0D"/>
              </a:buClr>
              <a:buSzPct val="100000"/>
              <a:buFont typeface="Lato"/>
              <a:buChar char="●"/>
            </a:pPr>
            <a:r>
              <a:rPr lang="en" sz="4400">
                <a:solidFill>
                  <a:srgbClr val="0D0D0D"/>
                </a:solidFill>
                <a:highlight>
                  <a:srgbClr val="FFFFFF"/>
                </a:highlight>
              </a:rPr>
              <a:t>Precision: Ratio of true positives to the sum of true and false positives.</a:t>
            </a:r>
            <a:endParaRPr sz="4400">
              <a:solidFill>
                <a:srgbClr val="0D0D0D"/>
              </a:solidFill>
              <a:highlight>
                <a:srgbClr val="FFFFFF"/>
              </a:highlight>
            </a:endParaRPr>
          </a:p>
          <a:p>
            <a:pPr indent="-298450" lvl="0" marL="457200" rtl="0" algn="l">
              <a:lnSpc>
                <a:spcPct val="115000"/>
              </a:lnSpc>
              <a:spcBef>
                <a:spcPts val="0"/>
              </a:spcBef>
              <a:spcAft>
                <a:spcPts val="0"/>
              </a:spcAft>
              <a:buClr>
                <a:srgbClr val="0D0D0D"/>
              </a:buClr>
              <a:buSzPct val="100000"/>
              <a:buFont typeface="Lato"/>
              <a:buChar char="●"/>
            </a:pPr>
            <a:r>
              <a:rPr lang="en" sz="4400">
                <a:solidFill>
                  <a:srgbClr val="0D0D0D"/>
                </a:solidFill>
                <a:highlight>
                  <a:srgbClr val="FFFFFF"/>
                </a:highlight>
              </a:rPr>
              <a:t>Recall: Ratio of true positives to the sum of true positives and false negatives.</a:t>
            </a:r>
            <a:endParaRPr sz="4400">
              <a:solidFill>
                <a:srgbClr val="0D0D0D"/>
              </a:solidFill>
              <a:highlight>
                <a:srgbClr val="FFFFFF"/>
              </a:highlight>
            </a:endParaRPr>
          </a:p>
          <a:p>
            <a:pPr indent="-298450" lvl="0" marL="457200" rtl="0" algn="l">
              <a:lnSpc>
                <a:spcPct val="115000"/>
              </a:lnSpc>
              <a:spcBef>
                <a:spcPts val="0"/>
              </a:spcBef>
              <a:spcAft>
                <a:spcPts val="0"/>
              </a:spcAft>
              <a:buClr>
                <a:srgbClr val="0D0D0D"/>
              </a:buClr>
              <a:buSzPct val="100000"/>
              <a:buFont typeface="Lato"/>
              <a:buChar char="●"/>
            </a:pPr>
            <a:r>
              <a:rPr lang="en" sz="4400">
                <a:solidFill>
                  <a:srgbClr val="0D0D0D"/>
                </a:solidFill>
                <a:highlight>
                  <a:srgbClr val="FFFFFF"/>
                </a:highlight>
              </a:rPr>
              <a:t>F1-score: Harmonic mean of precision and recall.</a:t>
            </a:r>
            <a:endParaRPr sz="4400">
              <a:solidFill>
                <a:srgbClr val="0D0D0D"/>
              </a:solidFill>
              <a:highlight>
                <a:srgbClr val="FFFFFF"/>
              </a:highlight>
            </a:endParaRPr>
          </a:p>
          <a:p>
            <a:pPr indent="-298450" lvl="0" marL="457200" rtl="0" algn="l">
              <a:lnSpc>
                <a:spcPct val="115000"/>
              </a:lnSpc>
              <a:spcBef>
                <a:spcPts val="0"/>
              </a:spcBef>
              <a:spcAft>
                <a:spcPts val="0"/>
              </a:spcAft>
              <a:buClr>
                <a:srgbClr val="0D0D0D"/>
              </a:buClr>
              <a:buSzPct val="100000"/>
              <a:buFont typeface="Lato"/>
              <a:buChar char="●"/>
            </a:pPr>
            <a:r>
              <a:rPr lang="en" sz="4400">
                <a:solidFill>
                  <a:srgbClr val="0D0D0D"/>
                </a:solidFill>
                <a:highlight>
                  <a:srgbClr val="FFFFFF"/>
                </a:highlight>
              </a:rPr>
              <a:t>Confusion Matrix: Displays the performance of the model by showing true positives, true negatives, false positives, and false negatives.</a:t>
            </a:r>
            <a:endParaRPr sz="4400">
              <a:solidFill>
                <a:srgbClr val="0D0D0D"/>
              </a:solidFill>
              <a:highlight>
                <a:srgbClr val="FFFFFF"/>
              </a:highlight>
            </a:endParaRPr>
          </a:p>
          <a:p>
            <a:pPr indent="0" lvl="0" marL="0" rtl="0" algn="l">
              <a:lnSpc>
                <a:spcPct val="115000"/>
              </a:lnSpc>
              <a:spcBef>
                <a:spcPts val="2100"/>
              </a:spcBef>
              <a:spcAft>
                <a:spcPts val="0"/>
              </a:spcAft>
              <a:buSzPct val="118181"/>
              <a:buNone/>
            </a:pPr>
            <a:r>
              <a:rPr lang="en" sz="4400">
                <a:solidFill>
                  <a:srgbClr val="0D0D0D"/>
                </a:solidFill>
                <a:highlight>
                  <a:srgbClr val="FFFFFF"/>
                </a:highlight>
              </a:rPr>
              <a:t>Evaluation Methods for YOLOv5:</a:t>
            </a:r>
            <a:endParaRPr sz="4400">
              <a:solidFill>
                <a:srgbClr val="0D0D0D"/>
              </a:solidFill>
              <a:highlight>
                <a:srgbClr val="FFFFFF"/>
              </a:highlight>
            </a:endParaRPr>
          </a:p>
          <a:p>
            <a:pPr indent="-298450" lvl="0" marL="457200" rtl="0" algn="l">
              <a:lnSpc>
                <a:spcPct val="115000"/>
              </a:lnSpc>
              <a:spcBef>
                <a:spcPts val="2100"/>
              </a:spcBef>
              <a:spcAft>
                <a:spcPts val="0"/>
              </a:spcAft>
              <a:buClr>
                <a:srgbClr val="0D0D0D"/>
              </a:buClr>
              <a:buSzPct val="100000"/>
              <a:buFont typeface="Lato"/>
              <a:buChar char="●"/>
            </a:pPr>
            <a:r>
              <a:rPr lang="en" sz="4400">
                <a:solidFill>
                  <a:srgbClr val="0D0D0D"/>
                </a:solidFill>
                <a:highlight>
                  <a:srgbClr val="FFFFFF"/>
                </a:highlight>
              </a:rPr>
              <a:t>IoU (Intersection over Union): Measures the overlap between predicted and ground truth bounding boxes.</a:t>
            </a:r>
            <a:endParaRPr sz="4400">
              <a:solidFill>
                <a:srgbClr val="0D0D0D"/>
              </a:solidFill>
              <a:highlight>
                <a:srgbClr val="FFFFFF"/>
              </a:highlight>
            </a:endParaRPr>
          </a:p>
          <a:p>
            <a:pPr indent="-298450" lvl="0" marL="457200" rtl="0" algn="l">
              <a:lnSpc>
                <a:spcPct val="115000"/>
              </a:lnSpc>
              <a:spcBef>
                <a:spcPts val="0"/>
              </a:spcBef>
              <a:spcAft>
                <a:spcPts val="0"/>
              </a:spcAft>
              <a:buClr>
                <a:srgbClr val="0D0D0D"/>
              </a:buClr>
              <a:buSzPct val="100000"/>
              <a:buFont typeface="Lato"/>
              <a:buChar char="●"/>
            </a:pPr>
            <a:r>
              <a:rPr lang="en" sz="4400">
                <a:solidFill>
                  <a:srgbClr val="0D0D0D"/>
                </a:solidFill>
                <a:highlight>
                  <a:srgbClr val="FFFFFF"/>
                </a:highlight>
              </a:rPr>
              <a:t>mAP (mean Average Precision): Evaluates the precision and recall across different IoU thresholds.</a:t>
            </a:r>
            <a:endParaRPr sz="4400">
              <a:solidFill>
                <a:srgbClr val="0D0D0D"/>
              </a:solidFill>
              <a:highlight>
                <a:srgbClr val="FFFFFF"/>
              </a:highlight>
            </a:endParaRPr>
          </a:p>
          <a:p>
            <a:pPr indent="-298450" lvl="0" marL="457200" rtl="0" algn="l">
              <a:lnSpc>
                <a:spcPct val="115000"/>
              </a:lnSpc>
              <a:spcBef>
                <a:spcPts val="0"/>
              </a:spcBef>
              <a:spcAft>
                <a:spcPts val="0"/>
              </a:spcAft>
              <a:buClr>
                <a:srgbClr val="0D0D0D"/>
              </a:buClr>
              <a:buSzPct val="100000"/>
              <a:buFont typeface="Lato"/>
              <a:buChar char="●"/>
            </a:pPr>
            <a:r>
              <a:rPr lang="en" sz="4400">
                <a:solidFill>
                  <a:srgbClr val="0D0D0D"/>
                </a:solidFill>
                <a:highlight>
                  <a:srgbClr val="FFFFFF"/>
                </a:highlight>
              </a:rPr>
              <a:t>FPS (Frames Per Second): Assesses the speed of the model in real-time detection tasks.</a:t>
            </a:r>
            <a:endParaRPr sz="4400">
              <a:solidFill>
                <a:srgbClr val="0D0D0D"/>
              </a:solidFill>
              <a:highlight>
                <a:srgbClr val="FFFFFF"/>
              </a:highlight>
            </a:endParaRPr>
          </a:p>
          <a:p>
            <a:pPr indent="0" lvl="0" marL="457200" rtl="0" algn="l">
              <a:lnSpc>
                <a:spcPct val="115000"/>
              </a:lnSpc>
              <a:spcBef>
                <a:spcPts val="2100"/>
              </a:spcBef>
              <a:spcAft>
                <a:spcPts val="0"/>
              </a:spcAft>
              <a:buSzPts val="1300"/>
              <a:buNone/>
            </a:pPr>
            <a:r>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Model Validation</a:t>
            </a:r>
            <a:endParaRPr/>
          </a:p>
        </p:txBody>
      </p:sp>
      <p:sp>
        <p:nvSpPr>
          <p:cNvPr id="239" name="Google Shape;239;p35"/>
          <p:cNvSpPr txBox="1"/>
          <p:nvPr>
            <p:ph idx="1" type="body"/>
          </p:nvPr>
        </p:nvSpPr>
        <p:spPr>
          <a:xfrm>
            <a:off x="727650" y="2031250"/>
            <a:ext cx="7839900" cy="2671500"/>
          </a:xfrm>
          <a:prstGeom prst="rect">
            <a:avLst/>
          </a:prstGeom>
          <a:noFill/>
          <a:ln>
            <a:noFill/>
          </a:ln>
        </p:spPr>
        <p:txBody>
          <a:bodyPr anchorCtr="0" anchor="t" bIns="91425" lIns="91425" spcFirstLastPara="1" rIns="91425" wrap="square" tIns="91425">
            <a:normAutofit fontScale="25000" lnSpcReduction="20000"/>
          </a:bodyPr>
          <a:lstStyle/>
          <a:p>
            <a:pPr indent="-304779" lvl="0" marL="457200" rtl="0" algn="l">
              <a:lnSpc>
                <a:spcPct val="115000"/>
              </a:lnSpc>
              <a:spcBef>
                <a:spcPts val="600"/>
              </a:spcBef>
              <a:spcAft>
                <a:spcPts val="0"/>
              </a:spcAft>
              <a:buClr>
                <a:srgbClr val="0D0D0D"/>
              </a:buClr>
              <a:buSzPct val="100000"/>
              <a:buFont typeface="Lato"/>
              <a:buAutoNum type="arabicPeriod"/>
            </a:pPr>
            <a:r>
              <a:rPr lang="en" sz="4797">
                <a:solidFill>
                  <a:srgbClr val="0D0D0D"/>
                </a:solidFill>
                <a:highlight>
                  <a:srgbClr val="FFFFFF"/>
                </a:highlight>
              </a:rPr>
              <a:t>Use of a Validation Dataset:</a:t>
            </a:r>
            <a:endParaRPr sz="4797">
              <a:solidFill>
                <a:srgbClr val="0D0D0D"/>
              </a:solidFill>
              <a:highlight>
                <a:srgbClr val="FFFFFF"/>
              </a:highlight>
            </a:endParaRPr>
          </a:p>
          <a:p>
            <a:pPr indent="-304779" lvl="1" marL="914400" rtl="0" algn="l">
              <a:lnSpc>
                <a:spcPct val="115000"/>
              </a:lnSpc>
              <a:spcBef>
                <a:spcPts val="0"/>
              </a:spcBef>
              <a:spcAft>
                <a:spcPts val="0"/>
              </a:spcAft>
              <a:buClr>
                <a:srgbClr val="0D0D0D"/>
              </a:buClr>
              <a:buSzPct val="100000"/>
              <a:buFont typeface="Lato"/>
              <a:buChar char="●"/>
            </a:pPr>
            <a:r>
              <a:rPr lang="en" sz="4797">
                <a:solidFill>
                  <a:srgbClr val="0D0D0D"/>
                </a:solidFill>
                <a:highlight>
                  <a:srgbClr val="FFFFFF"/>
                </a:highlight>
              </a:rPr>
              <a:t>Split the dataset into training and validation sets.</a:t>
            </a:r>
            <a:endParaRPr sz="4797">
              <a:solidFill>
                <a:srgbClr val="0D0D0D"/>
              </a:solidFill>
              <a:highlight>
                <a:srgbClr val="FFFFFF"/>
              </a:highlight>
            </a:endParaRPr>
          </a:p>
          <a:p>
            <a:pPr indent="-304779" lvl="1" marL="914400" rtl="0" algn="l">
              <a:lnSpc>
                <a:spcPct val="115000"/>
              </a:lnSpc>
              <a:spcBef>
                <a:spcPts val="0"/>
              </a:spcBef>
              <a:spcAft>
                <a:spcPts val="0"/>
              </a:spcAft>
              <a:buClr>
                <a:srgbClr val="0D0D0D"/>
              </a:buClr>
              <a:buSzPct val="100000"/>
              <a:buFont typeface="Lato"/>
              <a:buChar char="●"/>
            </a:pPr>
            <a:r>
              <a:rPr lang="en" sz="4797">
                <a:solidFill>
                  <a:srgbClr val="0D0D0D"/>
                </a:solidFill>
                <a:highlight>
                  <a:srgbClr val="FFFFFF"/>
                </a:highlight>
              </a:rPr>
              <a:t>Use the validation set to tune hyperparameters and optimize model performance.</a:t>
            </a:r>
            <a:endParaRPr sz="4797">
              <a:solidFill>
                <a:srgbClr val="0D0D0D"/>
              </a:solidFill>
              <a:highlight>
                <a:srgbClr val="FFFFFF"/>
              </a:highlight>
            </a:endParaRPr>
          </a:p>
          <a:p>
            <a:pPr indent="-304779" lvl="0" marL="457200" rtl="0" algn="l">
              <a:lnSpc>
                <a:spcPct val="115000"/>
              </a:lnSpc>
              <a:spcBef>
                <a:spcPts val="0"/>
              </a:spcBef>
              <a:spcAft>
                <a:spcPts val="0"/>
              </a:spcAft>
              <a:buClr>
                <a:srgbClr val="0D0D0D"/>
              </a:buClr>
              <a:buSzPct val="100000"/>
              <a:buFont typeface="Lato"/>
              <a:buAutoNum type="arabicPeriod"/>
            </a:pPr>
            <a:r>
              <a:rPr lang="en" sz="4797">
                <a:solidFill>
                  <a:srgbClr val="0D0D0D"/>
                </a:solidFill>
                <a:highlight>
                  <a:srgbClr val="FFFFFF"/>
                </a:highlight>
              </a:rPr>
              <a:t>Ensuring Model Generalization:</a:t>
            </a:r>
            <a:endParaRPr sz="4797">
              <a:solidFill>
                <a:srgbClr val="0D0D0D"/>
              </a:solidFill>
              <a:highlight>
                <a:srgbClr val="FFFFFF"/>
              </a:highlight>
            </a:endParaRPr>
          </a:p>
          <a:p>
            <a:pPr indent="-304779" lvl="1" marL="914400" rtl="0" algn="l">
              <a:lnSpc>
                <a:spcPct val="115000"/>
              </a:lnSpc>
              <a:spcBef>
                <a:spcPts val="0"/>
              </a:spcBef>
              <a:spcAft>
                <a:spcPts val="0"/>
              </a:spcAft>
              <a:buClr>
                <a:srgbClr val="0D0D0D"/>
              </a:buClr>
              <a:buSzPct val="100000"/>
              <a:buFont typeface="Lato"/>
              <a:buChar char="●"/>
            </a:pPr>
            <a:r>
              <a:rPr lang="en" sz="4797">
                <a:solidFill>
                  <a:srgbClr val="0D0D0D"/>
                </a:solidFill>
                <a:highlight>
                  <a:srgbClr val="FFFFFF"/>
                </a:highlight>
              </a:rPr>
              <a:t>Test the model on unseen data to evaluate its generalization ability.</a:t>
            </a:r>
            <a:endParaRPr sz="4797">
              <a:solidFill>
                <a:srgbClr val="0D0D0D"/>
              </a:solidFill>
              <a:highlight>
                <a:srgbClr val="FFFFFF"/>
              </a:highlight>
            </a:endParaRPr>
          </a:p>
          <a:p>
            <a:pPr indent="-304779" lvl="1" marL="914400" rtl="0" algn="l">
              <a:lnSpc>
                <a:spcPct val="115000"/>
              </a:lnSpc>
              <a:spcBef>
                <a:spcPts val="0"/>
              </a:spcBef>
              <a:spcAft>
                <a:spcPts val="0"/>
              </a:spcAft>
              <a:buClr>
                <a:srgbClr val="0D0D0D"/>
              </a:buClr>
              <a:buSzPct val="100000"/>
              <a:buFont typeface="Lato"/>
              <a:buChar char="●"/>
            </a:pPr>
            <a:r>
              <a:rPr lang="en" sz="4797">
                <a:solidFill>
                  <a:srgbClr val="0D0D0D"/>
                </a:solidFill>
                <a:highlight>
                  <a:srgbClr val="FFFFFF"/>
                </a:highlight>
              </a:rPr>
              <a:t>Validate the model's performance to ensure it can handle new, unseen samples effectively.</a:t>
            </a:r>
            <a:endParaRPr sz="4797">
              <a:solidFill>
                <a:srgbClr val="0D0D0D"/>
              </a:solidFill>
              <a:highlight>
                <a:srgbClr val="FFFFFF"/>
              </a:highlight>
            </a:endParaRPr>
          </a:p>
          <a:p>
            <a:pPr indent="-304779" lvl="0" marL="457200" rtl="0" algn="l">
              <a:lnSpc>
                <a:spcPct val="115000"/>
              </a:lnSpc>
              <a:spcBef>
                <a:spcPts val="0"/>
              </a:spcBef>
              <a:spcAft>
                <a:spcPts val="0"/>
              </a:spcAft>
              <a:buClr>
                <a:srgbClr val="0D0D0D"/>
              </a:buClr>
              <a:buSzPct val="100000"/>
              <a:buFont typeface="Lato"/>
              <a:buAutoNum type="arabicPeriod"/>
            </a:pPr>
            <a:r>
              <a:rPr lang="en" sz="4797">
                <a:solidFill>
                  <a:srgbClr val="0D0D0D"/>
                </a:solidFill>
                <a:highlight>
                  <a:srgbClr val="FFFFFF"/>
                </a:highlight>
              </a:rPr>
              <a:t>Avoiding Overfitting:</a:t>
            </a:r>
            <a:endParaRPr sz="4797">
              <a:solidFill>
                <a:srgbClr val="0D0D0D"/>
              </a:solidFill>
              <a:highlight>
                <a:srgbClr val="FFFFFF"/>
              </a:highlight>
            </a:endParaRPr>
          </a:p>
          <a:p>
            <a:pPr indent="-304779" lvl="1" marL="914400" rtl="0" algn="l">
              <a:lnSpc>
                <a:spcPct val="115000"/>
              </a:lnSpc>
              <a:spcBef>
                <a:spcPts val="0"/>
              </a:spcBef>
              <a:spcAft>
                <a:spcPts val="0"/>
              </a:spcAft>
              <a:buClr>
                <a:srgbClr val="0D0D0D"/>
              </a:buClr>
              <a:buSzPct val="100000"/>
              <a:buFont typeface="Lato"/>
              <a:buChar char="●"/>
            </a:pPr>
            <a:r>
              <a:rPr lang="en" sz="4797">
                <a:solidFill>
                  <a:srgbClr val="0D0D0D"/>
                </a:solidFill>
                <a:highlight>
                  <a:srgbClr val="FFFFFF"/>
                </a:highlight>
              </a:rPr>
              <a:t>Monitor validation accuracy and loss during training.</a:t>
            </a:r>
            <a:endParaRPr sz="4797">
              <a:solidFill>
                <a:srgbClr val="0D0D0D"/>
              </a:solidFill>
              <a:highlight>
                <a:srgbClr val="FFFFFF"/>
              </a:highlight>
            </a:endParaRPr>
          </a:p>
          <a:p>
            <a:pPr indent="-304779" lvl="1" marL="914400" rtl="0" algn="l">
              <a:lnSpc>
                <a:spcPct val="115000"/>
              </a:lnSpc>
              <a:spcBef>
                <a:spcPts val="0"/>
              </a:spcBef>
              <a:spcAft>
                <a:spcPts val="0"/>
              </a:spcAft>
              <a:buClr>
                <a:srgbClr val="0D0D0D"/>
              </a:buClr>
              <a:buSzPct val="100000"/>
              <a:buFont typeface="Lato"/>
              <a:buChar char="●"/>
            </a:pPr>
            <a:r>
              <a:rPr lang="en" sz="4797">
                <a:solidFill>
                  <a:srgbClr val="0D0D0D"/>
                </a:solidFill>
                <a:highlight>
                  <a:srgbClr val="FFFFFF"/>
                </a:highlight>
              </a:rPr>
              <a:t>Implement early stopping if validation performance starts to degrade.</a:t>
            </a:r>
            <a:endParaRPr sz="4797">
              <a:solidFill>
                <a:srgbClr val="0D0D0D"/>
              </a:solidFill>
              <a:highlight>
                <a:srgbClr val="FFFFFF"/>
              </a:highlight>
            </a:endParaRPr>
          </a:p>
          <a:p>
            <a:pPr indent="-304779" lvl="1" marL="914400" rtl="0" algn="l">
              <a:lnSpc>
                <a:spcPct val="115000"/>
              </a:lnSpc>
              <a:spcBef>
                <a:spcPts val="0"/>
              </a:spcBef>
              <a:spcAft>
                <a:spcPts val="0"/>
              </a:spcAft>
              <a:buClr>
                <a:srgbClr val="0D0D0D"/>
              </a:buClr>
              <a:buSzPct val="100000"/>
              <a:buFont typeface="Lato"/>
              <a:buChar char="●"/>
            </a:pPr>
            <a:r>
              <a:rPr lang="en" sz="4797">
                <a:solidFill>
                  <a:srgbClr val="0D0D0D"/>
                </a:solidFill>
                <a:highlight>
                  <a:srgbClr val="FFFFFF"/>
                </a:highlight>
              </a:rPr>
              <a:t>Use techniques such as dropout and data augmentation to improve model robustness and prevent overfitting.</a:t>
            </a:r>
            <a:endParaRPr sz="4797">
              <a:solidFill>
                <a:srgbClr val="0D0D0D"/>
              </a:solidFill>
              <a:highlight>
                <a:srgbClr val="FFFFFF"/>
              </a:highlight>
            </a:endParaRPr>
          </a:p>
          <a:p>
            <a:pPr indent="0" lvl="0" marL="0" rtl="0" algn="l">
              <a:lnSpc>
                <a:spcPct val="115000"/>
              </a:lnSpc>
              <a:spcBef>
                <a:spcPts val="3600"/>
              </a:spcBef>
              <a:spcAft>
                <a:spcPts val="1200"/>
              </a:spcAft>
              <a:buSzPts val="13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60000"/>
              </a:lnSpc>
              <a:spcBef>
                <a:spcPts val="0"/>
              </a:spcBef>
              <a:spcAft>
                <a:spcPts val="0"/>
              </a:spcAft>
              <a:buSzPct val="175084"/>
              <a:buNone/>
            </a:pPr>
            <a:r>
              <a:rPr lang="en" sz="1650">
                <a:solidFill>
                  <a:srgbClr val="0D0D0D"/>
                </a:solidFill>
                <a:highlight>
                  <a:srgbClr val="FFFFFF"/>
                </a:highlight>
                <a:latin typeface="Roboto"/>
                <a:ea typeface="Roboto"/>
                <a:cs typeface="Roboto"/>
                <a:sym typeface="Roboto"/>
              </a:rPr>
              <a:t>Steps for Model Validation for YOLOv5</a:t>
            </a:r>
            <a:endParaRPr sz="1650">
              <a:solidFill>
                <a:srgbClr val="0D0D0D"/>
              </a:solidFill>
              <a:highlight>
                <a:srgbClr val="FFFFFF"/>
              </a:highlight>
              <a:latin typeface="Roboto"/>
              <a:ea typeface="Roboto"/>
              <a:cs typeface="Roboto"/>
              <a:sym typeface="Roboto"/>
            </a:endParaRPr>
          </a:p>
          <a:p>
            <a:pPr indent="0" lvl="0" marL="0" rtl="0" algn="l">
              <a:lnSpc>
                <a:spcPct val="100000"/>
              </a:lnSpc>
              <a:spcBef>
                <a:spcPts val="400"/>
              </a:spcBef>
              <a:spcAft>
                <a:spcPts val="0"/>
              </a:spcAft>
              <a:buSzPct val="111111"/>
              <a:buNone/>
            </a:pPr>
            <a:r>
              <a:t/>
            </a:r>
            <a:endParaRPr/>
          </a:p>
        </p:txBody>
      </p:sp>
      <p:sp>
        <p:nvSpPr>
          <p:cNvPr id="245" name="Google Shape;245;p3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25000" lnSpcReduction="20000"/>
          </a:bodyPr>
          <a:lstStyle/>
          <a:p>
            <a:pPr indent="-308776" lvl="0" marL="457200" rtl="0" algn="l">
              <a:lnSpc>
                <a:spcPct val="115000"/>
              </a:lnSpc>
              <a:spcBef>
                <a:spcPts val="600"/>
              </a:spcBef>
              <a:spcAft>
                <a:spcPts val="0"/>
              </a:spcAft>
              <a:buClr>
                <a:srgbClr val="0D0D0D"/>
              </a:buClr>
              <a:buSzPct val="100000"/>
              <a:buFont typeface="Lato"/>
              <a:buAutoNum type="arabicPeriod"/>
            </a:pPr>
            <a:r>
              <a:rPr lang="en" sz="5049">
                <a:solidFill>
                  <a:srgbClr val="0D0D0D"/>
                </a:solidFill>
                <a:highlight>
                  <a:srgbClr val="FFFFFF"/>
                </a:highlight>
              </a:rPr>
              <a:t>Use of a Validation Dataset:</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Split the dataset into training and validation sets.</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Use the validation set to fine-tune hyperparameters and optimize model performance.</a:t>
            </a:r>
            <a:endParaRPr sz="5049">
              <a:solidFill>
                <a:srgbClr val="0D0D0D"/>
              </a:solidFill>
              <a:highlight>
                <a:srgbClr val="FFFFFF"/>
              </a:highlight>
            </a:endParaRPr>
          </a:p>
          <a:p>
            <a:pPr indent="-308776" lvl="0" marL="457200" rtl="0" algn="l">
              <a:lnSpc>
                <a:spcPct val="115000"/>
              </a:lnSpc>
              <a:spcBef>
                <a:spcPts val="0"/>
              </a:spcBef>
              <a:spcAft>
                <a:spcPts val="0"/>
              </a:spcAft>
              <a:buClr>
                <a:srgbClr val="0D0D0D"/>
              </a:buClr>
              <a:buSzPct val="100000"/>
              <a:buFont typeface="Lato"/>
              <a:buAutoNum type="arabicPeriod"/>
            </a:pPr>
            <a:r>
              <a:rPr lang="en" sz="5049">
                <a:solidFill>
                  <a:srgbClr val="0D0D0D"/>
                </a:solidFill>
                <a:highlight>
                  <a:srgbClr val="FFFFFF"/>
                </a:highlight>
              </a:rPr>
              <a:t>Ensuring Model Generalization:</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Test the model on unseen data to evaluate its generalization capability.</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Validate the model's performance to ensure it can accurately detect objects in new, unseen images.</a:t>
            </a:r>
            <a:endParaRPr sz="5049">
              <a:solidFill>
                <a:srgbClr val="0D0D0D"/>
              </a:solidFill>
              <a:highlight>
                <a:srgbClr val="FFFFFF"/>
              </a:highlight>
            </a:endParaRPr>
          </a:p>
          <a:p>
            <a:pPr indent="-308776" lvl="0" marL="457200" rtl="0" algn="l">
              <a:lnSpc>
                <a:spcPct val="115000"/>
              </a:lnSpc>
              <a:spcBef>
                <a:spcPts val="0"/>
              </a:spcBef>
              <a:spcAft>
                <a:spcPts val="0"/>
              </a:spcAft>
              <a:buClr>
                <a:srgbClr val="0D0D0D"/>
              </a:buClr>
              <a:buSzPct val="100000"/>
              <a:buFont typeface="Lato"/>
              <a:buAutoNum type="arabicPeriod"/>
            </a:pPr>
            <a:r>
              <a:rPr lang="en" sz="5049">
                <a:solidFill>
                  <a:srgbClr val="0D0D0D"/>
                </a:solidFill>
                <a:highlight>
                  <a:srgbClr val="FFFFFF"/>
                </a:highlight>
              </a:rPr>
              <a:t>Avoiding Overfitting:</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Monitor validation accuracy and loss during training.</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Implement early stopping to halt training if validation performance starts to decline.</a:t>
            </a:r>
            <a:endParaRPr sz="5049">
              <a:solidFill>
                <a:srgbClr val="0D0D0D"/>
              </a:solidFill>
              <a:highlight>
                <a:srgbClr val="FFFFFF"/>
              </a:highlight>
            </a:endParaRPr>
          </a:p>
          <a:p>
            <a:pPr indent="-308776" lvl="1" marL="914400" rtl="0" algn="l">
              <a:lnSpc>
                <a:spcPct val="115000"/>
              </a:lnSpc>
              <a:spcBef>
                <a:spcPts val="0"/>
              </a:spcBef>
              <a:spcAft>
                <a:spcPts val="0"/>
              </a:spcAft>
              <a:buClr>
                <a:srgbClr val="0D0D0D"/>
              </a:buClr>
              <a:buSzPct val="100000"/>
              <a:buFont typeface="Lato"/>
              <a:buChar char="●"/>
            </a:pPr>
            <a:r>
              <a:rPr lang="en" sz="5049">
                <a:solidFill>
                  <a:srgbClr val="0D0D0D"/>
                </a:solidFill>
                <a:highlight>
                  <a:srgbClr val="FFFFFF"/>
                </a:highlight>
              </a:rPr>
              <a:t>Use techniques such as data augmentation and regularization to enhance model robustness and prevent overfitting.</a:t>
            </a:r>
            <a:endParaRPr sz="5049">
              <a:solidFill>
                <a:srgbClr val="0D0D0D"/>
              </a:solidFill>
              <a:highlight>
                <a:srgbClr val="FFFFFF"/>
              </a:highlight>
            </a:endParaRPr>
          </a:p>
          <a:p>
            <a:pPr indent="0" lvl="0" marL="457200" rtl="0" algn="l">
              <a:lnSpc>
                <a:spcPct val="115000"/>
              </a:lnSpc>
              <a:spcBef>
                <a:spcPts val="3600"/>
              </a:spcBef>
              <a:spcAft>
                <a:spcPts val="0"/>
              </a:spcAft>
              <a:buSzPts val="1300"/>
              <a:buNone/>
            </a:pPr>
            <a:r>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UAV Image Samples</a:t>
            </a:r>
            <a:endParaRPr/>
          </a:p>
        </p:txBody>
      </p:sp>
      <p:sp>
        <p:nvSpPr>
          <p:cNvPr id="251" name="Google Shape;251;p37"/>
          <p:cNvSpPr txBox="1"/>
          <p:nvPr>
            <p:ph idx="1" type="body"/>
          </p:nvPr>
        </p:nvSpPr>
        <p:spPr>
          <a:xfrm>
            <a:off x="438150" y="4188275"/>
            <a:ext cx="8271300" cy="382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300"/>
              <a:buNone/>
            </a:pPr>
            <a:r>
              <a:rPr lang="en" sz="1025"/>
              <a:t>Fig. 1 a                                                                                                                   Fig. 1b                                                                                                                                      Fig.  1c</a:t>
            </a:r>
            <a:endParaRPr sz="1025"/>
          </a:p>
        </p:txBody>
      </p:sp>
      <p:pic>
        <p:nvPicPr>
          <p:cNvPr id="252" name="Google Shape;252;p37"/>
          <p:cNvPicPr preferRelativeResize="0"/>
          <p:nvPr/>
        </p:nvPicPr>
        <p:blipFill rotWithShape="1">
          <a:blip r:embed="rId3">
            <a:alphaModFix/>
          </a:blip>
          <a:srcRect b="0" l="0" r="0" t="0"/>
          <a:stretch/>
        </p:blipFill>
        <p:spPr>
          <a:xfrm>
            <a:off x="146950" y="2153912"/>
            <a:ext cx="2841028" cy="1905425"/>
          </a:xfrm>
          <a:prstGeom prst="rect">
            <a:avLst/>
          </a:prstGeom>
          <a:noFill/>
          <a:ln>
            <a:noFill/>
          </a:ln>
        </p:spPr>
      </p:pic>
      <p:pic>
        <p:nvPicPr>
          <p:cNvPr id="253" name="Google Shape;253;p37"/>
          <p:cNvPicPr preferRelativeResize="0"/>
          <p:nvPr/>
        </p:nvPicPr>
        <p:blipFill rotWithShape="1">
          <a:blip r:embed="rId4">
            <a:alphaModFix/>
          </a:blip>
          <a:srcRect b="0" l="0" r="0" t="0"/>
          <a:stretch/>
        </p:blipFill>
        <p:spPr>
          <a:xfrm>
            <a:off x="6418525" y="2153888"/>
            <a:ext cx="2543175" cy="1905452"/>
          </a:xfrm>
          <a:prstGeom prst="rect">
            <a:avLst/>
          </a:prstGeom>
          <a:noFill/>
          <a:ln>
            <a:noFill/>
          </a:ln>
        </p:spPr>
      </p:pic>
      <p:pic>
        <p:nvPicPr>
          <p:cNvPr id="254" name="Google Shape;254;p37"/>
          <p:cNvPicPr preferRelativeResize="0"/>
          <p:nvPr/>
        </p:nvPicPr>
        <p:blipFill rotWithShape="1">
          <a:blip r:embed="rId5">
            <a:alphaModFix/>
          </a:blip>
          <a:srcRect b="0" l="0" r="0" t="0"/>
          <a:stretch/>
        </p:blipFill>
        <p:spPr>
          <a:xfrm>
            <a:off x="3394300" y="2153912"/>
            <a:ext cx="2543175" cy="1905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Future Enhancements</a:t>
            </a:r>
            <a:endParaRPr/>
          </a:p>
        </p:txBody>
      </p:sp>
      <p:sp>
        <p:nvSpPr>
          <p:cNvPr id="260" name="Google Shape;260;p38"/>
          <p:cNvSpPr txBox="1"/>
          <p:nvPr>
            <p:ph idx="1" type="body"/>
          </p:nvPr>
        </p:nvSpPr>
        <p:spPr>
          <a:xfrm>
            <a:off x="729450" y="1853850"/>
            <a:ext cx="4149600" cy="3157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025"/>
              <a:t>1. Expanding Training Datasets:</a:t>
            </a:r>
            <a:endParaRPr b="1" sz="1025"/>
          </a:p>
          <a:p>
            <a:pPr indent="0" lvl="0" marL="0" rtl="0" algn="l">
              <a:lnSpc>
                <a:spcPct val="95000"/>
              </a:lnSpc>
              <a:spcBef>
                <a:spcPts val="0"/>
              </a:spcBef>
              <a:spcAft>
                <a:spcPts val="0"/>
              </a:spcAft>
              <a:buSzPts val="275"/>
              <a:buNone/>
            </a:pPr>
            <a:r>
              <a:rPr lang="en" sz="1025"/>
              <a:t>Diverse Data: Collect images from various conditions and locations.</a:t>
            </a:r>
            <a:endParaRPr sz="1025"/>
          </a:p>
          <a:p>
            <a:pPr indent="0" lvl="0" marL="0" rtl="0" algn="l">
              <a:lnSpc>
                <a:spcPct val="95000"/>
              </a:lnSpc>
              <a:spcBef>
                <a:spcPts val="0"/>
              </a:spcBef>
              <a:spcAft>
                <a:spcPts val="0"/>
              </a:spcAft>
              <a:buSzPts val="275"/>
              <a:buNone/>
            </a:pPr>
            <a:r>
              <a:rPr lang="en" sz="1025"/>
              <a:t>Synthetic Data: Use GANs to generate additional training images.</a:t>
            </a:r>
            <a:endParaRPr sz="1025"/>
          </a:p>
          <a:p>
            <a:pPr indent="0" lvl="0" marL="0" rtl="0" algn="l">
              <a:lnSpc>
                <a:spcPct val="95000"/>
              </a:lnSpc>
              <a:spcBef>
                <a:spcPts val="0"/>
              </a:spcBef>
              <a:spcAft>
                <a:spcPts val="0"/>
              </a:spcAft>
              <a:buSzPts val="275"/>
              <a:buNone/>
            </a:pPr>
            <a:r>
              <a:t/>
            </a:r>
            <a:endParaRPr sz="1025"/>
          </a:p>
          <a:p>
            <a:pPr indent="0" lvl="0" marL="0" rtl="0" algn="l">
              <a:lnSpc>
                <a:spcPct val="95000"/>
              </a:lnSpc>
              <a:spcBef>
                <a:spcPts val="0"/>
              </a:spcBef>
              <a:spcAft>
                <a:spcPts val="0"/>
              </a:spcAft>
              <a:buSzPts val="275"/>
              <a:buNone/>
            </a:pPr>
            <a:r>
              <a:rPr b="1" lang="en" sz="1025"/>
              <a:t>2. Refining Algorithms:</a:t>
            </a:r>
            <a:endParaRPr b="1" sz="1025"/>
          </a:p>
          <a:p>
            <a:pPr indent="0" lvl="0" marL="0" rtl="0" algn="l">
              <a:lnSpc>
                <a:spcPct val="95000"/>
              </a:lnSpc>
              <a:spcBef>
                <a:spcPts val="0"/>
              </a:spcBef>
              <a:spcAft>
                <a:spcPts val="0"/>
              </a:spcAft>
              <a:buSzPts val="275"/>
              <a:buNone/>
            </a:pPr>
            <a:r>
              <a:rPr lang="en" sz="1025"/>
              <a:t>Advanced Architectures: Implement newer neural network models.</a:t>
            </a:r>
            <a:endParaRPr sz="1025"/>
          </a:p>
          <a:p>
            <a:pPr indent="0" lvl="0" marL="0" rtl="0" algn="l">
              <a:lnSpc>
                <a:spcPct val="95000"/>
              </a:lnSpc>
              <a:spcBef>
                <a:spcPts val="0"/>
              </a:spcBef>
              <a:spcAft>
                <a:spcPts val="0"/>
              </a:spcAft>
              <a:buSzPts val="275"/>
              <a:buNone/>
            </a:pPr>
            <a:r>
              <a:rPr lang="en" sz="1025"/>
              <a:t>Hyperparameter Optimization: Use tools like Grid Search for tuning.</a:t>
            </a:r>
            <a:endParaRPr sz="1025"/>
          </a:p>
          <a:p>
            <a:pPr indent="0" lvl="0" marL="0" rtl="0" algn="l">
              <a:lnSpc>
                <a:spcPct val="95000"/>
              </a:lnSpc>
              <a:spcBef>
                <a:spcPts val="0"/>
              </a:spcBef>
              <a:spcAft>
                <a:spcPts val="0"/>
              </a:spcAft>
              <a:buSzPts val="275"/>
              <a:buNone/>
            </a:pPr>
            <a:r>
              <a:rPr lang="en" sz="1025"/>
              <a:t>Ensemble Methods: Combine models to improve accuracy.</a:t>
            </a:r>
            <a:endParaRPr sz="1025"/>
          </a:p>
          <a:p>
            <a:pPr indent="0" lvl="0" marL="0" rtl="0" algn="l">
              <a:lnSpc>
                <a:spcPct val="95000"/>
              </a:lnSpc>
              <a:spcBef>
                <a:spcPts val="0"/>
              </a:spcBef>
              <a:spcAft>
                <a:spcPts val="0"/>
              </a:spcAft>
              <a:buSzPts val="275"/>
              <a:buNone/>
            </a:pPr>
            <a:r>
              <a:t/>
            </a:r>
            <a:endParaRPr sz="1025"/>
          </a:p>
          <a:p>
            <a:pPr indent="0" lvl="0" marL="0" rtl="0" algn="l">
              <a:lnSpc>
                <a:spcPct val="95000"/>
              </a:lnSpc>
              <a:spcBef>
                <a:spcPts val="0"/>
              </a:spcBef>
              <a:spcAft>
                <a:spcPts val="0"/>
              </a:spcAft>
              <a:buSzPts val="275"/>
              <a:buNone/>
            </a:pPr>
            <a:r>
              <a:rPr b="1" lang="en" sz="1025"/>
              <a:t>3. Integration with IoT and Edge Computing:</a:t>
            </a:r>
            <a:endParaRPr b="1" sz="1025"/>
          </a:p>
          <a:p>
            <a:pPr indent="0" lvl="0" marL="0" rtl="0" algn="l">
              <a:lnSpc>
                <a:spcPct val="95000"/>
              </a:lnSpc>
              <a:spcBef>
                <a:spcPts val="0"/>
              </a:spcBef>
              <a:spcAft>
                <a:spcPts val="0"/>
              </a:spcAft>
              <a:buSzPts val="275"/>
              <a:buNone/>
            </a:pPr>
            <a:r>
              <a:rPr lang="en" sz="1025"/>
              <a:t>Real-Time Monitoring: Deploy models on edge devices for immediate detection.</a:t>
            </a:r>
            <a:endParaRPr sz="1025"/>
          </a:p>
          <a:p>
            <a:pPr indent="0" lvl="0" marL="0" rtl="0" algn="l">
              <a:lnSpc>
                <a:spcPct val="95000"/>
              </a:lnSpc>
              <a:spcBef>
                <a:spcPts val="0"/>
              </a:spcBef>
              <a:spcAft>
                <a:spcPts val="0"/>
              </a:spcAft>
              <a:buSzPts val="275"/>
              <a:buNone/>
            </a:pPr>
            <a:r>
              <a:rPr lang="en" sz="1025"/>
              <a:t>IoT Connectivity: Use IoT networks for comprehensive data collection.</a:t>
            </a:r>
            <a:endParaRPr sz="1025"/>
          </a:p>
          <a:p>
            <a:pPr indent="0" lvl="0" marL="0" rtl="0" algn="l">
              <a:lnSpc>
                <a:spcPct val="95000"/>
              </a:lnSpc>
              <a:spcBef>
                <a:spcPts val="0"/>
              </a:spcBef>
              <a:spcAft>
                <a:spcPts val="0"/>
              </a:spcAft>
              <a:buSzPts val="275"/>
              <a:buNone/>
            </a:pPr>
            <a:r>
              <a:t/>
            </a:r>
            <a:endParaRPr sz="1025"/>
          </a:p>
          <a:p>
            <a:pPr indent="0" lvl="0" marL="0" rtl="0" algn="l">
              <a:lnSpc>
                <a:spcPct val="95000"/>
              </a:lnSpc>
              <a:spcBef>
                <a:spcPts val="0"/>
              </a:spcBef>
              <a:spcAft>
                <a:spcPts val="0"/>
              </a:spcAft>
              <a:buSzPts val="275"/>
              <a:buNone/>
            </a:pPr>
            <a:r>
              <a:t/>
            </a:r>
            <a:endParaRPr b="1" sz="1025"/>
          </a:p>
          <a:p>
            <a:pPr indent="0" lvl="0" marL="0" rtl="0" algn="l">
              <a:lnSpc>
                <a:spcPct val="95000"/>
              </a:lnSpc>
              <a:spcBef>
                <a:spcPts val="0"/>
              </a:spcBef>
              <a:spcAft>
                <a:spcPts val="0"/>
              </a:spcAft>
              <a:buSzPts val="275"/>
              <a:buNone/>
            </a:pPr>
            <a:r>
              <a:rPr b="1" lang="en" sz="1025"/>
              <a:t>4. Enhancing Model Interpretability:</a:t>
            </a:r>
            <a:endParaRPr b="1" sz="1025"/>
          </a:p>
          <a:p>
            <a:pPr indent="0" lvl="0" marL="0" rtl="0" algn="l">
              <a:lnSpc>
                <a:spcPct val="95000"/>
              </a:lnSpc>
              <a:spcBef>
                <a:spcPts val="0"/>
              </a:spcBef>
              <a:spcAft>
                <a:spcPts val="0"/>
              </a:spcAft>
              <a:buSzPts val="275"/>
              <a:buNone/>
            </a:pPr>
            <a:r>
              <a:rPr lang="en" sz="1025"/>
              <a:t>Explainable AI (XAI): Implement techniques for better model transparency.</a:t>
            </a:r>
            <a:endParaRPr sz="1025"/>
          </a:p>
          <a:p>
            <a:pPr indent="0" lvl="0" marL="0" rtl="0" algn="l">
              <a:lnSpc>
                <a:spcPct val="95000"/>
              </a:lnSpc>
              <a:spcBef>
                <a:spcPts val="0"/>
              </a:spcBef>
              <a:spcAft>
                <a:spcPts val="0"/>
              </a:spcAft>
              <a:buSzPts val="275"/>
              <a:buNone/>
            </a:pPr>
            <a:r>
              <a:t/>
            </a:r>
            <a:endParaRPr sz="1025"/>
          </a:p>
        </p:txBody>
      </p:sp>
      <p:pic>
        <p:nvPicPr>
          <p:cNvPr id="261" name="Google Shape;261;p38"/>
          <p:cNvPicPr preferRelativeResize="0"/>
          <p:nvPr/>
        </p:nvPicPr>
        <p:blipFill rotWithShape="1">
          <a:blip r:embed="rId3">
            <a:alphaModFix/>
          </a:blip>
          <a:srcRect b="0" l="0" r="0" t="0"/>
          <a:stretch/>
        </p:blipFill>
        <p:spPr>
          <a:xfrm>
            <a:off x="4879050" y="499650"/>
            <a:ext cx="4264950" cy="4643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7276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Camera Image Samples</a:t>
            </a:r>
            <a:endParaRPr/>
          </a:p>
        </p:txBody>
      </p:sp>
      <p:sp>
        <p:nvSpPr>
          <p:cNvPr id="267" name="Google Shape;267;p3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68" name="Google Shape;268;p39"/>
          <p:cNvPicPr preferRelativeResize="0"/>
          <p:nvPr/>
        </p:nvPicPr>
        <p:blipFill rotWithShape="1">
          <a:blip r:embed="rId3">
            <a:alphaModFix/>
          </a:blip>
          <a:srcRect b="0" l="0" r="0" t="0"/>
          <a:stretch/>
        </p:blipFill>
        <p:spPr>
          <a:xfrm>
            <a:off x="238125" y="2078875"/>
            <a:ext cx="2261100" cy="2261100"/>
          </a:xfrm>
          <a:prstGeom prst="rect">
            <a:avLst/>
          </a:prstGeom>
          <a:noFill/>
          <a:ln>
            <a:noFill/>
          </a:ln>
        </p:spPr>
      </p:pic>
      <p:pic>
        <p:nvPicPr>
          <p:cNvPr id="269" name="Google Shape;269;p39"/>
          <p:cNvPicPr preferRelativeResize="0"/>
          <p:nvPr/>
        </p:nvPicPr>
        <p:blipFill rotWithShape="1">
          <a:blip r:embed="rId4">
            <a:alphaModFix/>
          </a:blip>
          <a:srcRect b="29213" l="0" r="0" t="0"/>
          <a:stretch/>
        </p:blipFill>
        <p:spPr>
          <a:xfrm>
            <a:off x="2833200" y="2078875"/>
            <a:ext cx="1168050" cy="2261101"/>
          </a:xfrm>
          <a:prstGeom prst="rect">
            <a:avLst/>
          </a:prstGeom>
          <a:noFill/>
          <a:ln>
            <a:noFill/>
          </a:ln>
        </p:spPr>
      </p:pic>
      <p:pic>
        <p:nvPicPr>
          <p:cNvPr id="270" name="Google Shape;270;p39"/>
          <p:cNvPicPr preferRelativeResize="0"/>
          <p:nvPr/>
        </p:nvPicPr>
        <p:blipFill rotWithShape="1">
          <a:blip r:embed="rId5">
            <a:alphaModFix/>
          </a:blip>
          <a:srcRect b="30986" l="0" r="0" t="0"/>
          <a:stretch/>
        </p:blipFill>
        <p:spPr>
          <a:xfrm>
            <a:off x="4368625" y="2078875"/>
            <a:ext cx="1020650" cy="2261100"/>
          </a:xfrm>
          <a:prstGeom prst="rect">
            <a:avLst/>
          </a:prstGeom>
          <a:noFill/>
          <a:ln>
            <a:noFill/>
          </a:ln>
        </p:spPr>
      </p:pic>
      <p:pic>
        <p:nvPicPr>
          <p:cNvPr id="271" name="Google Shape;271;p39"/>
          <p:cNvPicPr preferRelativeResize="0"/>
          <p:nvPr/>
        </p:nvPicPr>
        <p:blipFill rotWithShape="1">
          <a:blip r:embed="rId6">
            <a:alphaModFix/>
          </a:blip>
          <a:srcRect b="0" l="0" r="0" t="0"/>
          <a:stretch/>
        </p:blipFill>
        <p:spPr>
          <a:xfrm>
            <a:off x="5756650" y="2078875"/>
            <a:ext cx="2949485" cy="2261100"/>
          </a:xfrm>
          <a:prstGeom prst="rect">
            <a:avLst/>
          </a:prstGeom>
          <a:noFill/>
          <a:ln>
            <a:noFill/>
          </a:ln>
        </p:spPr>
      </p:pic>
      <p:sp>
        <p:nvSpPr>
          <p:cNvPr id="272" name="Google Shape;272;p39"/>
          <p:cNvSpPr txBox="1"/>
          <p:nvPr/>
        </p:nvSpPr>
        <p:spPr>
          <a:xfrm>
            <a:off x="279225" y="4496900"/>
            <a:ext cx="8655900" cy="33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Fig 2a. Healthy Wheat                             Fig 2b. Leaf Rust      Fig 2c. Stem Rust                     Fig 2d. Yellow Rust</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VGG19 Code Snippet</a:t>
            </a:r>
            <a:endParaRPr/>
          </a:p>
        </p:txBody>
      </p:sp>
      <p:sp>
        <p:nvSpPr>
          <p:cNvPr id="278" name="Google Shape;278;p4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279" name="Google Shape;279;p40"/>
          <p:cNvPicPr preferRelativeResize="0"/>
          <p:nvPr/>
        </p:nvPicPr>
        <p:blipFill rotWithShape="1">
          <a:blip r:embed="rId3">
            <a:alphaModFix/>
          </a:blip>
          <a:srcRect b="0" l="0" r="0" t="0"/>
          <a:stretch/>
        </p:blipFill>
        <p:spPr>
          <a:xfrm>
            <a:off x="1754372" y="1944437"/>
            <a:ext cx="5465135" cy="30741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VGG19 Training Graphs</a:t>
            </a:r>
            <a:endParaRPr/>
          </a:p>
        </p:txBody>
      </p:sp>
      <p:sp>
        <p:nvSpPr>
          <p:cNvPr id="285" name="Google Shape;285;p41"/>
          <p:cNvSpPr txBox="1"/>
          <p:nvPr>
            <p:ph idx="1" type="body"/>
          </p:nvPr>
        </p:nvSpPr>
        <p:spPr>
          <a:xfrm>
            <a:off x="727650" y="3967850"/>
            <a:ext cx="7688700" cy="3573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1200"/>
              </a:spcAft>
              <a:buSzPct val="140540"/>
              <a:buNone/>
            </a:pPr>
            <a:r>
              <a:rPr lang="en"/>
              <a:t>Fig.</a:t>
            </a:r>
            <a:r>
              <a:rPr lang="en" sz="3700"/>
              <a:t> 3 a                                                                                                                   Fig. 3b                                                                                                                                      Fig.  3c</a:t>
            </a:r>
            <a:endParaRPr sz="3700"/>
          </a:p>
        </p:txBody>
      </p:sp>
      <p:pic>
        <p:nvPicPr>
          <p:cNvPr id="286" name="Google Shape;286;p41"/>
          <p:cNvPicPr preferRelativeResize="0"/>
          <p:nvPr/>
        </p:nvPicPr>
        <p:blipFill rotWithShape="1">
          <a:blip r:embed="rId3">
            <a:alphaModFix/>
          </a:blip>
          <a:srcRect b="0" l="0" r="0" t="0"/>
          <a:stretch/>
        </p:blipFill>
        <p:spPr>
          <a:xfrm>
            <a:off x="729450" y="2194150"/>
            <a:ext cx="2442325" cy="1577750"/>
          </a:xfrm>
          <a:prstGeom prst="rect">
            <a:avLst/>
          </a:prstGeom>
          <a:noFill/>
          <a:ln>
            <a:noFill/>
          </a:ln>
        </p:spPr>
      </p:pic>
      <p:pic>
        <p:nvPicPr>
          <p:cNvPr id="287" name="Google Shape;287;p41"/>
          <p:cNvPicPr preferRelativeResize="0"/>
          <p:nvPr/>
        </p:nvPicPr>
        <p:blipFill rotWithShape="1">
          <a:blip r:embed="rId4">
            <a:alphaModFix/>
          </a:blip>
          <a:srcRect b="0" l="0" r="0" t="0"/>
          <a:stretch/>
        </p:blipFill>
        <p:spPr>
          <a:xfrm>
            <a:off x="3325025" y="2194150"/>
            <a:ext cx="2265953" cy="1577751"/>
          </a:xfrm>
          <a:prstGeom prst="rect">
            <a:avLst/>
          </a:prstGeom>
          <a:noFill/>
          <a:ln>
            <a:noFill/>
          </a:ln>
        </p:spPr>
      </p:pic>
      <p:pic>
        <p:nvPicPr>
          <p:cNvPr id="288" name="Google Shape;288;p41"/>
          <p:cNvPicPr preferRelativeResize="0"/>
          <p:nvPr/>
        </p:nvPicPr>
        <p:blipFill rotWithShape="1">
          <a:blip r:embed="rId5">
            <a:alphaModFix/>
          </a:blip>
          <a:srcRect b="0" l="0" r="0" t="0"/>
          <a:stretch/>
        </p:blipFill>
        <p:spPr>
          <a:xfrm>
            <a:off x="5737277" y="2194150"/>
            <a:ext cx="2631296" cy="1577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76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Objectives</a:t>
            </a:r>
            <a:endParaRPr/>
          </a:p>
        </p:txBody>
      </p:sp>
      <p:sp>
        <p:nvSpPr>
          <p:cNvPr id="101" name="Google Shape;101;p15"/>
          <p:cNvSpPr txBox="1"/>
          <p:nvPr>
            <p:ph idx="1" type="body"/>
          </p:nvPr>
        </p:nvSpPr>
        <p:spPr>
          <a:xfrm>
            <a:off x="3526975" y="3144875"/>
            <a:ext cx="5496300" cy="17046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15000"/>
              </a:lnSpc>
              <a:spcBef>
                <a:spcPts val="600"/>
              </a:spcBef>
              <a:spcAft>
                <a:spcPts val="0"/>
              </a:spcAft>
              <a:buSzPct val="101423"/>
              <a:buNone/>
            </a:pPr>
            <a:r>
              <a:rPr b="1" lang="en" sz="5127">
                <a:solidFill>
                  <a:srgbClr val="0D0D0D"/>
                </a:solidFill>
                <a:highlight>
                  <a:srgbClr val="FFFFFF"/>
                </a:highlight>
              </a:rPr>
              <a:t>Create an early identification system for wheat crop diseases:</a:t>
            </a:r>
            <a:endParaRPr b="1" sz="5127">
              <a:solidFill>
                <a:srgbClr val="0D0D0D"/>
              </a:solidFill>
              <a:highlight>
                <a:srgbClr val="FFFFFF"/>
              </a:highlight>
            </a:endParaRPr>
          </a:p>
          <a:p>
            <a:pPr indent="-310038" lvl="0" marL="457200" rtl="0" algn="l">
              <a:lnSpc>
                <a:spcPct val="115000"/>
              </a:lnSpc>
              <a:spcBef>
                <a:spcPts val="2100"/>
              </a:spcBef>
              <a:spcAft>
                <a:spcPts val="0"/>
              </a:spcAft>
              <a:buClr>
                <a:srgbClr val="0D0D0D"/>
              </a:buClr>
              <a:buSzPct val="100000"/>
              <a:buChar char="●"/>
            </a:pPr>
            <a:r>
              <a:rPr lang="en" sz="5127">
                <a:solidFill>
                  <a:srgbClr val="0D0D0D"/>
                </a:solidFill>
                <a:highlight>
                  <a:srgbClr val="FFFFFF"/>
                </a:highlight>
              </a:rPr>
              <a:t>Implement real-time monitoring using UAVs and camera systems.</a:t>
            </a:r>
            <a:endParaRPr sz="5127">
              <a:solidFill>
                <a:srgbClr val="0D0D0D"/>
              </a:solidFill>
              <a:highlight>
                <a:srgbClr val="FFFFFF"/>
              </a:highlight>
            </a:endParaRPr>
          </a:p>
          <a:p>
            <a:pPr indent="-310038" lvl="0" marL="457200" rtl="0" algn="l">
              <a:lnSpc>
                <a:spcPct val="115000"/>
              </a:lnSpc>
              <a:spcBef>
                <a:spcPts val="0"/>
              </a:spcBef>
              <a:spcAft>
                <a:spcPts val="0"/>
              </a:spcAft>
              <a:buClr>
                <a:srgbClr val="0D0D0D"/>
              </a:buClr>
              <a:buSzPct val="100000"/>
              <a:buChar char="●"/>
            </a:pPr>
            <a:r>
              <a:rPr lang="en" sz="5127">
                <a:solidFill>
                  <a:srgbClr val="0D0D0D"/>
                </a:solidFill>
                <a:highlight>
                  <a:srgbClr val="FFFFFF"/>
                </a:highlight>
              </a:rPr>
              <a:t>Develop a user interface for image upload and instant disease diagnosis.</a:t>
            </a:r>
            <a:endParaRPr sz="5127">
              <a:solidFill>
                <a:srgbClr val="0D0D0D"/>
              </a:solidFill>
              <a:highlight>
                <a:srgbClr val="FFFFFF"/>
              </a:highlight>
            </a:endParaRPr>
          </a:p>
          <a:p>
            <a:pPr indent="-310038" lvl="0" marL="457200" rtl="0" algn="l">
              <a:lnSpc>
                <a:spcPct val="115000"/>
              </a:lnSpc>
              <a:spcBef>
                <a:spcPts val="0"/>
              </a:spcBef>
              <a:spcAft>
                <a:spcPts val="0"/>
              </a:spcAft>
              <a:buClr>
                <a:srgbClr val="0D0D0D"/>
              </a:buClr>
              <a:buSzPct val="100000"/>
              <a:buChar char="●"/>
            </a:pPr>
            <a:r>
              <a:rPr lang="en" sz="5127">
                <a:solidFill>
                  <a:srgbClr val="0D0D0D"/>
                </a:solidFill>
                <a:highlight>
                  <a:srgbClr val="FFFFFF"/>
                </a:highlight>
              </a:rPr>
              <a:t>Integrate early warning alerts for timely intervention.</a:t>
            </a:r>
            <a:endParaRPr sz="5127">
              <a:solidFill>
                <a:srgbClr val="0D0D0D"/>
              </a:solidFill>
              <a:highlight>
                <a:srgbClr val="FFFFFF"/>
              </a:highlight>
            </a:endParaRPr>
          </a:p>
          <a:p>
            <a:pPr indent="0" lvl="0" marL="457200" rtl="0" algn="l">
              <a:lnSpc>
                <a:spcPct val="115000"/>
              </a:lnSpc>
              <a:spcBef>
                <a:spcPts val="2100"/>
              </a:spcBef>
              <a:spcAft>
                <a:spcPts val="0"/>
              </a:spcAft>
              <a:buSzPct val="223463"/>
              <a:buNone/>
            </a:pPr>
            <a:r>
              <a:t/>
            </a:r>
            <a:endParaRPr sz="2327">
              <a:solidFill>
                <a:srgbClr val="0D0D0D"/>
              </a:solidFill>
              <a:highlight>
                <a:srgbClr val="FFFFFF"/>
              </a:highlight>
              <a:latin typeface="Roboto"/>
              <a:ea typeface="Roboto"/>
              <a:cs typeface="Roboto"/>
              <a:sym typeface="Roboto"/>
            </a:endParaRPr>
          </a:p>
          <a:p>
            <a:pPr indent="0" lvl="0" marL="457200" rtl="0" algn="l">
              <a:lnSpc>
                <a:spcPct val="115000"/>
              </a:lnSpc>
              <a:spcBef>
                <a:spcPts val="2100"/>
              </a:spcBef>
              <a:spcAft>
                <a:spcPts val="0"/>
              </a:spcAft>
              <a:buSzPts val="1300"/>
              <a:buNone/>
            </a:pPr>
            <a:r>
              <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200"/>
              </a:spcAft>
              <a:buSzPts val="1300"/>
              <a:buNone/>
            </a:pPr>
            <a:r>
              <a:t/>
            </a:r>
            <a:endParaRPr/>
          </a:p>
        </p:txBody>
      </p:sp>
      <p:pic>
        <p:nvPicPr>
          <p:cNvPr id="102" name="Google Shape;102;p15"/>
          <p:cNvPicPr preferRelativeResize="0"/>
          <p:nvPr/>
        </p:nvPicPr>
        <p:blipFill rotWithShape="1">
          <a:blip r:embed="rId3">
            <a:alphaModFix/>
          </a:blip>
          <a:srcRect b="0" l="0" r="44876" t="32858"/>
          <a:stretch/>
        </p:blipFill>
        <p:spPr>
          <a:xfrm>
            <a:off x="0" y="3042225"/>
            <a:ext cx="3066950" cy="2101275"/>
          </a:xfrm>
          <a:prstGeom prst="rect">
            <a:avLst/>
          </a:prstGeom>
          <a:noFill/>
          <a:ln>
            <a:noFill/>
          </a:ln>
        </p:spPr>
      </p:pic>
      <p:sp>
        <p:nvSpPr>
          <p:cNvPr id="103" name="Google Shape;103;p15"/>
          <p:cNvSpPr txBox="1"/>
          <p:nvPr/>
        </p:nvSpPr>
        <p:spPr>
          <a:xfrm>
            <a:off x="602525" y="1853850"/>
            <a:ext cx="8729400" cy="108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accent1"/>
                </a:solidFill>
                <a:latin typeface="Lato"/>
                <a:ea typeface="Lato"/>
                <a:cs typeface="Lato"/>
                <a:sym typeface="Lato"/>
              </a:rPr>
              <a:t>Develop machine learning models to accurately detect and classify wheat diseases:</a:t>
            </a:r>
            <a:endParaRPr b="1" i="0" sz="1300" u="none" cap="none" strike="noStrike">
              <a:solidFill>
                <a:schemeClr val="accent1"/>
              </a:solidFill>
              <a:latin typeface="Lato"/>
              <a:ea typeface="Lato"/>
              <a:cs typeface="Lato"/>
              <a:sym typeface="Lato"/>
            </a:endParaRPr>
          </a:p>
          <a:p>
            <a:pPr indent="-311150" lvl="0" marL="457200" marR="0" rtl="0" algn="l">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Utilize deep learning architectures such as VGG19 for image classification and YOLOv5 for object detection.</a:t>
            </a:r>
            <a:endParaRPr b="0" i="0" sz="1300" u="none" cap="none" strike="noStrike">
              <a:solidFill>
                <a:schemeClr val="accent1"/>
              </a:solidFill>
              <a:latin typeface="Lato"/>
              <a:ea typeface="Lato"/>
              <a:cs typeface="Lato"/>
              <a:sym typeface="Lato"/>
            </a:endParaRPr>
          </a:p>
          <a:p>
            <a:pPr indent="-311150" lvl="0" marL="457200" marR="0" rtl="0" algn="l">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Train models on UAV and high-resolution camera datasets.</a:t>
            </a:r>
            <a:endParaRPr b="0" i="0" sz="1300" u="none" cap="none" strike="noStrike">
              <a:solidFill>
                <a:schemeClr val="accent1"/>
              </a:solidFill>
              <a:latin typeface="Lato"/>
              <a:ea typeface="Lato"/>
              <a:cs typeface="Lato"/>
              <a:sym typeface="Lato"/>
            </a:endParaRPr>
          </a:p>
          <a:p>
            <a:pPr indent="-311150" lvl="0" marL="457200" marR="0" rtl="0" algn="l">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Implement data augmentation techniques to enhance model robustness.</a:t>
            </a:r>
            <a:endParaRPr b="0" i="0" sz="1300" u="none" cap="none" strike="noStrike">
              <a:solidFill>
                <a:schemeClr val="accent1"/>
              </a:solidFill>
              <a:latin typeface="Lato"/>
              <a:ea typeface="Lato"/>
              <a:cs typeface="Lato"/>
              <a:sym typeface="Lato"/>
            </a:endParaRPr>
          </a:p>
          <a:p>
            <a:pPr indent="-311150" lvl="0" marL="457200" marR="0" rtl="0" algn="l">
              <a:lnSpc>
                <a:spcPct val="100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Evaluate model performance using precision, recall, F1-score, and mean Average Precision (mAP).</a:t>
            </a:r>
            <a:endParaRPr b="0" i="0" sz="13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729450" y="1318650"/>
            <a:ext cx="83379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1535"/>
              <a:buNone/>
            </a:pPr>
            <a:r>
              <a:rPr lang="en"/>
              <a:t>VGG19 </a:t>
            </a:r>
            <a:r>
              <a:rPr lang="en" sz="2377"/>
              <a:t>Training and Validation Accuracy per Epoch Graph </a:t>
            </a:r>
            <a:endParaRPr sz="2377"/>
          </a:p>
        </p:txBody>
      </p:sp>
      <p:sp>
        <p:nvSpPr>
          <p:cNvPr id="294" name="Google Shape;294;p4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95" name="Google Shape;295;p42"/>
          <p:cNvPicPr preferRelativeResize="0"/>
          <p:nvPr/>
        </p:nvPicPr>
        <p:blipFill rotWithShape="1">
          <a:blip r:embed="rId3">
            <a:alphaModFix/>
          </a:blip>
          <a:srcRect b="0" l="0" r="0" t="0"/>
          <a:stretch/>
        </p:blipFill>
        <p:spPr>
          <a:xfrm>
            <a:off x="2762750" y="2078875"/>
            <a:ext cx="3972501" cy="256619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Yolov4 Code Snippet</a:t>
            </a:r>
            <a:endParaRPr/>
          </a:p>
        </p:txBody>
      </p:sp>
      <p:sp>
        <p:nvSpPr>
          <p:cNvPr id="301" name="Google Shape;301;p4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302" name="Google Shape;302;p43"/>
          <p:cNvPicPr preferRelativeResize="0"/>
          <p:nvPr/>
        </p:nvPicPr>
        <p:blipFill rotWithShape="1">
          <a:blip r:embed="rId3">
            <a:alphaModFix/>
          </a:blip>
          <a:srcRect b="0" l="0" r="0" t="0"/>
          <a:stretch/>
        </p:blipFill>
        <p:spPr>
          <a:xfrm>
            <a:off x="1903228" y="1853850"/>
            <a:ext cx="4857900" cy="27325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YOLOV5 Code Snippet </a:t>
            </a:r>
            <a:endParaRPr/>
          </a:p>
        </p:txBody>
      </p:sp>
      <p:sp>
        <p:nvSpPr>
          <p:cNvPr id="308" name="Google Shape;308;p4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309" name="Google Shape;309;p44"/>
          <p:cNvPicPr preferRelativeResize="0"/>
          <p:nvPr/>
        </p:nvPicPr>
        <p:blipFill rotWithShape="1">
          <a:blip r:embed="rId3">
            <a:alphaModFix/>
          </a:blip>
          <a:srcRect b="0" l="0" r="0" t="0"/>
          <a:stretch/>
        </p:blipFill>
        <p:spPr>
          <a:xfrm>
            <a:off x="2020186" y="1851044"/>
            <a:ext cx="5437135" cy="30583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YOLOv5 results</a:t>
            </a:r>
            <a:endParaRPr/>
          </a:p>
        </p:txBody>
      </p:sp>
      <p:sp>
        <p:nvSpPr>
          <p:cNvPr id="315" name="Google Shape;315;p4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16" name="Google Shape;316;p45"/>
          <p:cNvPicPr preferRelativeResize="0"/>
          <p:nvPr/>
        </p:nvPicPr>
        <p:blipFill rotWithShape="1">
          <a:blip r:embed="rId3">
            <a:alphaModFix/>
          </a:blip>
          <a:srcRect b="0" l="0" r="0" t="0"/>
          <a:stretch/>
        </p:blipFill>
        <p:spPr>
          <a:xfrm>
            <a:off x="568025" y="1853850"/>
            <a:ext cx="3927776" cy="2942851"/>
          </a:xfrm>
          <a:prstGeom prst="rect">
            <a:avLst/>
          </a:prstGeom>
          <a:noFill/>
          <a:ln>
            <a:noFill/>
          </a:ln>
        </p:spPr>
      </p:pic>
      <p:pic>
        <p:nvPicPr>
          <p:cNvPr id="317" name="Google Shape;317;p45"/>
          <p:cNvPicPr preferRelativeResize="0"/>
          <p:nvPr/>
        </p:nvPicPr>
        <p:blipFill rotWithShape="1">
          <a:blip r:embed="rId4">
            <a:alphaModFix/>
          </a:blip>
          <a:srcRect b="0" l="0" r="0" t="0"/>
          <a:stretch/>
        </p:blipFill>
        <p:spPr>
          <a:xfrm>
            <a:off x="4848225" y="1930275"/>
            <a:ext cx="3825769" cy="2866426"/>
          </a:xfrm>
          <a:prstGeom prst="rect">
            <a:avLst/>
          </a:prstGeom>
          <a:noFill/>
          <a:ln>
            <a:noFill/>
          </a:ln>
        </p:spPr>
      </p:pic>
      <p:sp>
        <p:nvSpPr>
          <p:cNvPr id="318" name="Google Shape;318;p45"/>
          <p:cNvSpPr txBox="1"/>
          <p:nvPr/>
        </p:nvSpPr>
        <p:spPr>
          <a:xfrm>
            <a:off x="620800" y="4796700"/>
            <a:ext cx="8053200" cy="22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                               Fig. 6a                                                                                                                             Fig. 6b</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YOLOv5 Confusion Matrix</a:t>
            </a:r>
            <a:endParaRPr/>
          </a:p>
        </p:txBody>
      </p:sp>
      <p:sp>
        <p:nvSpPr>
          <p:cNvPr id="324" name="Google Shape;324;p46"/>
          <p:cNvSpPr txBox="1"/>
          <p:nvPr>
            <p:ph idx="1" type="body"/>
          </p:nvPr>
        </p:nvSpPr>
        <p:spPr>
          <a:xfrm flipH="1">
            <a:off x="1278350" y="4578100"/>
            <a:ext cx="7688700" cy="403800"/>
          </a:xfrm>
          <a:prstGeom prst="rect">
            <a:avLst/>
          </a:prstGeom>
          <a:noFill/>
          <a:ln>
            <a:noFill/>
          </a:ln>
        </p:spPr>
        <p:txBody>
          <a:bodyPr anchorCtr="0" anchor="t" bIns="91425" lIns="91425" spcFirstLastPara="1" rIns="91425" wrap="square" tIns="91425">
            <a:normAutofit fontScale="32500" lnSpcReduction="20000"/>
          </a:bodyPr>
          <a:lstStyle/>
          <a:p>
            <a:pPr indent="0" lvl="0" marL="0" rtl="0" algn="l">
              <a:lnSpc>
                <a:spcPct val="115000"/>
              </a:lnSpc>
              <a:spcBef>
                <a:spcPts val="0"/>
              </a:spcBef>
              <a:spcAft>
                <a:spcPts val="1200"/>
              </a:spcAft>
              <a:buSzPct val="158054"/>
              <a:buNone/>
            </a:pPr>
            <a:r>
              <a:rPr lang="en"/>
              <a:t>                                            </a:t>
            </a:r>
            <a:r>
              <a:rPr lang="en" sz="2530"/>
              <a:t>                                                                                                         Fig. 4 Confusion Matrix</a:t>
            </a:r>
            <a:endParaRPr sz="2530"/>
          </a:p>
        </p:txBody>
      </p:sp>
      <p:pic>
        <p:nvPicPr>
          <p:cNvPr id="325" name="Google Shape;325;p46"/>
          <p:cNvPicPr preferRelativeResize="0"/>
          <p:nvPr/>
        </p:nvPicPr>
        <p:blipFill rotWithShape="1">
          <a:blip r:embed="rId3">
            <a:alphaModFix/>
          </a:blip>
          <a:srcRect b="0" l="0" r="0" t="0"/>
          <a:stretch/>
        </p:blipFill>
        <p:spPr>
          <a:xfrm>
            <a:off x="2971072" y="2045025"/>
            <a:ext cx="3377480" cy="2533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YOLOv5 Graphs</a:t>
            </a:r>
            <a:endParaRPr/>
          </a:p>
        </p:txBody>
      </p:sp>
      <p:sp>
        <p:nvSpPr>
          <p:cNvPr id="331" name="Google Shape;331;p47"/>
          <p:cNvSpPr txBox="1"/>
          <p:nvPr>
            <p:ph idx="1" type="body"/>
          </p:nvPr>
        </p:nvSpPr>
        <p:spPr>
          <a:xfrm>
            <a:off x="173525" y="4173575"/>
            <a:ext cx="8244600" cy="470400"/>
          </a:xfrm>
          <a:prstGeom prst="rect">
            <a:avLst/>
          </a:prstGeom>
          <a:noFill/>
          <a:ln>
            <a:noFill/>
          </a:ln>
        </p:spPr>
        <p:txBody>
          <a:bodyPr anchorCtr="0" anchor="t" bIns="91425" lIns="91425" spcFirstLastPara="1" rIns="91425" wrap="square" tIns="91425">
            <a:normAutofit fontScale="92500"/>
          </a:bodyPr>
          <a:lstStyle/>
          <a:p>
            <a:pPr indent="0" lvl="0" marL="0" rtl="0" algn="l">
              <a:lnSpc>
                <a:spcPct val="115000"/>
              </a:lnSpc>
              <a:spcBef>
                <a:spcPts val="0"/>
              </a:spcBef>
              <a:spcAft>
                <a:spcPts val="1200"/>
              </a:spcAft>
              <a:buSzPct val="184050"/>
              <a:buNone/>
            </a:pPr>
            <a:r>
              <a:rPr b="1" lang="en" sz="911">
                <a:solidFill>
                  <a:srgbClr val="000000"/>
                </a:solidFill>
                <a:latin typeface="Arial"/>
                <a:ea typeface="Arial"/>
                <a:cs typeface="Arial"/>
                <a:sym typeface="Arial"/>
              </a:rPr>
              <a:t>Fig 5a. mAP50 vs Epoch Graph for YOLOv5                                             Fig 5b.   Precision - Confidence Curve                                  Fig 5c..    F1-Confidence Curve </a:t>
            </a:r>
            <a:r>
              <a:rPr b="1" lang="en" sz="1200">
                <a:solidFill>
                  <a:srgbClr val="000000"/>
                </a:solidFill>
                <a:latin typeface="Arial"/>
                <a:ea typeface="Arial"/>
                <a:cs typeface="Arial"/>
                <a:sym typeface="Arial"/>
              </a:rPr>
              <a:t>      </a:t>
            </a:r>
            <a:endParaRPr/>
          </a:p>
        </p:txBody>
      </p:sp>
      <p:pic>
        <p:nvPicPr>
          <p:cNvPr id="332" name="Google Shape;332;p47"/>
          <p:cNvPicPr preferRelativeResize="0"/>
          <p:nvPr/>
        </p:nvPicPr>
        <p:blipFill rotWithShape="1">
          <a:blip r:embed="rId3">
            <a:alphaModFix/>
          </a:blip>
          <a:srcRect b="0" l="0" r="0" t="0"/>
          <a:stretch/>
        </p:blipFill>
        <p:spPr>
          <a:xfrm>
            <a:off x="6192403" y="2078875"/>
            <a:ext cx="2951598" cy="1967252"/>
          </a:xfrm>
          <a:prstGeom prst="rect">
            <a:avLst/>
          </a:prstGeom>
          <a:noFill/>
          <a:ln>
            <a:noFill/>
          </a:ln>
        </p:spPr>
      </p:pic>
      <p:pic>
        <p:nvPicPr>
          <p:cNvPr id="333" name="Google Shape;333;p47"/>
          <p:cNvPicPr preferRelativeResize="0"/>
          <p:nvPr/>
        </p:nvPicPr>
        <p:blipFill rotWithShape="1">
          <a:blip r:embed="rId4">
            <a:alphaModFix/>
          </a:blip>
          <a:srcRect b="0" l="0" r="0" t="0"/>
          <a:stretch/>
        </p:blipFill>
        <p:spPr>
          <a:xfrm>
            <a:off x="3334425" y="2173851"/>
            <a:ext cx="2809098" cy="1872261"/>
          </a:xfrm>
          <a:prstGeom prst="rect">
            <a:avLst/>
          </a:prstGeom>
          <a:noFill/>
          <a:ln>
            <a:noFill/>
          </a:ln>
        </p:spPr>
      </p:pic>
      <p:pic>
        <p:nvPicPr>
          <p:cNvPr id="334" name="Google Shape;334;p47"/>
          <p:cNvPicPr preferRelativeResize="0"/>
          <p:nvPr/>
        </p:nvPicPr>
        <p:blipFill rotWithShape="1">
          <a:blip r:embed="rId5">
            <a:alphaModFix/>
          </a:blip>
          <a:srcRect b="0" l="0" r="0" t="0"/>
          <a:stretch/>
        </p:blipFill>
        <p:spPr>
          <a:xfrm>
            <a:off x="173524" y="2182625"/>
            <a:ext cx="2987617" cy="1872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67230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 Case Diagram</a:t>
            </a:r>
            <a:endParaRPr/>
          </a:p>
        </p:txBody>
      </p:sp>
      <p:sp>
        <p:nvSpPr>
          <p:cNvPr id="340" name="Google Shape;340;p48"/>
          <p:cNvSpPr txBox="1"/>
          <p:nvPr>
            <p:ph idx="1" type="body"/>
          </p:nvPr>
        </p:nvSpPr>
        <p:spPr>
          <a:xfrm>
            <a:off x="5143500" y="2105025"/>
            <a:ext cx="3274800" cy="2235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Use case diagram of a wheat crop disease detection system, illustrating the process from user commands to the implementation of commands by drones and cameras for capturing images and classifying diseases</a:t>
            </a:r>
            <a:endParaRPr/>
          </a:p>
        </p:txBody>
      </p:sp>
      <p:pic>
        <p:nvPicPr>
          <p:cNvPr id="341" name="Google Shape;341;p48"/>
          <p:cNvPicPr preferRelativeResize="0"/>
          <p:nvPr/>
        </p:nvPicPr>
        <p:blipFill rotWithShape="1">
          <a:blip r:embed="rId3">
            <a:alphaModFix/>
          </a:blip>
          <a:srcRect b="0" l="0" r="0" t="0"/>
          <a:stretch/>
        </p:blipFill>
        <p:spPr>
          <a:xfrm>
            <a:off x="672288" y="1920525"/>
            <a:ext cx="4333875" cy="2914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System Design</a:t>
            </a:r>
            <a:endParaRPr/>
          </a:p>
        </p:txBody>
      </p:sp>
      <p:sp>
        <p:nvSpPr>
          <p:cNvPr id="347" name="Google Shape;347;p49"/>
          <p:cNvSpPr txBox="1"/>
          <p:nvPr>
            <p:ph idx="1" type="body"/>
          </p:nvPr>
        </p:nvSpPr>
        <p:spPr>
          <a:xfrm>
            <a:off x="6410325" y="2000250"/>
            <a:ext cx="2127900" cy="23397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1200"/>
              </a:spcAft>
              <a:buSzPct val="108108"/>
              <a:buNone/>
            </a:pPr>
            <a:r>
              <a:rPr lang="en"/>
              <a:t>This slide depicts the workflow of a deep learning-based wheat crop disease detection system, from capturing and storing images, preprocessing, classification using YOLO and VGG models, to generating a detailed disease detection report.</a:t>
            </a:r>
            <a:endParaRPr/>
          </a:p>
        </p:txBody>
      </p:sp>
      <p:pic>
        <p:nvPicPr>
          <p:cNvPr id="348" name="Google Shape;348;p49"/>
          <p:cNvPicPr preferRelativeResize="0"/>
          <p:nvPr/>
        </p:nvPicPr>
        <p:blipFill rotWithShape="1">
          <a:blip r:embed="rId3">
            <a:alphaModFix/>
          </a:blip>
          <a:srcRect b="0" l="0" r="0" t="0"/>
          <a:stretch/>
        </p:blipFill>
        <p:spPr>
          <a:xfrm>
            <a:off x="729450" y="1952625"/>
            <a:ext cx="5581650" cy="2152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727650" y="13377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User Interface</a:t>
            </a:r>
            <a:endParaRPr/>
          </a:p>
        </p:txBody>
      </p:sp>
      <p:sp>
        <p:nvSpPr>
          <p:cNvPr id="354" name="Google Shape;354;p50"/>
          <p:cNvSpPr txBox="1"/>
          <p:nvPr>
            <p:ph idx="1" type="body"/>
          </p:nvPr>
        </p:nvSpPr>
        <p:spPr>
          <a:xfrm>
            <a:off x="200025" y="3804775"/>
            <a:ext cx="8750100" cy="1162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a:t>This UI is designed for detecting and analyzing wheat crop diseases using machine learning models like YOLOv4 and VGG19, providing real-time predictions and risk assessments. It includes tools for camera-based disease detection, UAV/remote sensing, and a Fusarium risk assessment based on current environmental conditions</a:t>
            </a:r>
            <a:endParaRPr/>
          </a:p>
        </p:txBody>
      </p:sp>
      <p:pic>
        <p:nvPicPr>
          <p:cNvPr id="355" name="Google Shape;355;p50"/>
          <p:cNvPicPr preferRelativeResize="0"/>
          <p:nvPr/>
        </p:nvPicPr>
        <p:blipFill rotWithShape="1">
          <a:blip r:embed="rId3">
            <a:alphaModFix/>
          </a:blip>
          <a:srcRect b="0" l="0" r="0" t="0"/>
          <a:stretch/>
        </p:blipFill>
        <p:spPr>
          <a:xfrm>
            <a:off x="200025" y="1976249"/>
            <a:ext cx="2904398" cy="1633724"/>
          </a:xfrm>
          <a:prstGeom prst="rect">
            <a:avLst/>
          </a:prstGeom>
          <a:noFill/>
          <a:ln>
            <a:noFill/>
          </a:ln>
        </p:spPr>
      </p:pic>
      <p:pic>
        <p:nvPicPr>
          <p:cNvPr id="356" name="Google Shape;356;p50"/>
          <p:cNvPicPr preferRelativeResize="0"/>
          <p:nvPr/>
        </p:nvPicPr>
        <p:blipFill rotWithShape="1">
          <a:blip r:embed="rId4">
            <a:alphaModFix/>
          </a:blip>
          <a:srcRect b="0" l="0" r="0" t="0"/>
          <a:stretch/>
        </p:blipFill>
        <p:spPr>
          <a:xfrm>
            <a:off x="6116050" y="1976253"/>
            <a:ext cx="2834026" cy="1594153"/>
          </a:xfrm>
          <a:prstGeom prst="rect">
            <a:avLst/>
          </a:prstGeom>
          <a:noFill/>
          <a:ln>
            <a:noFill/>
          </a:ln>
        </p:spPr>
      </p:pic>
      <p:pic>
        <p:nvPicPr>
          <p:cNvPr id="357" name="Google Shape;357;p50"/>
          <p:cNvPicPr preferRelativeResize="0"/>
          <p:nvPr/>
        </p:nvPicPr>
        <p:blipFill rotWithShape="1">
          <a:blip r:embed="rId5">
            <a:alphaModFix/>
          </a:blip>
          <a:srcRect b="0" l="0" r="0" t="0"/>
          <a:stretch/>
        </p:blipFill>
        <p:spPr>
          <a:xfrm>
            <a:off x="3193225" y="1996048"/>
            <a:ext cx="2834026" cy="1594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UI Code Snippets</a:t>
            </a:r>
            <a:endParaRPr/>
          </a:p>
        </p:txBody>
      </p:sp>
      <p:sp>
        <p:nvSpPr>
          <p:cNvPr id="363" name="Google Shape;363;p5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pic>
        <p:nvPicPr>
          <p:cNvPr id="364" name="Google Shape;364;p51"/>
          <p:cNvPicPr preferRelativeResize="0"/>
          <p:nvPr/>
        </p:nvPicPr>
        <p:blipFill rotWithShape="1">
          <a:blip r:embed="rId3">
            <a:alphaModFix/>
          </a:blip>
          <a:srcRect b="0" l="0" r="0" t="0"/>
          <a:stretch/>
        </p:blipFill>
        <p:spPr>
          <a:xfrm>
            <a:off x="329607" y="2078875"/>
            <a:ext cx="4019734" cy="2261100"/>
          </a:xfrm>
          <a:prstGeom prst="rect">
            <a:avLst/>
          </a:prstGeom>
          <a:noFill/>
          <a:ln>
            <a:noFill/>
          </a:ln>
        </p:spPr>
      </p:pic>
      <p:pic>
        <p:nvPicPr>
          <p:cNvPr id="365" name="Google Shape;365;p51"/>
          <p:cNvPicPr preferRelativeResize="0"/>
          <p:nvPr/>
        </p:nvPicPr>
        <p:blipFill rotWithShape="1">
          <a:blip r:embed="rId4">
            <a:alphaModFix/>
          </a:blip>
          <a:srcRect b="0" l="0" r="0" t="0"/>
          <a:stretch/>
        </p:blipFill>
        <p:spPr>
          <a:xfrm>
            <a:off x="4794658" y="2078875"/>
            <a:ext cx="4019735" cy="2261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chemeClr val="lt1"/>
                </a:solidFill>
              </a:rPr>
              <a:t>Traditional Methods</a:t>
            </a:r>
            <a:endParaRPr>
              <a:solidFill>
                <a:schemeClr val="lt1"/>
              </a:solidFill>
            </a:endParaRPr>
          </a:p>
        </p:txBody>
      </p:sp>
      <p:sp>
        <p:nvSpPr>
          <p:cNvPr id="109" name="Google Shape;109;p16"/>
          <p:cNvSpPr txBox="1"/>
          <p:nvPr>
            <p:ph idx="1" type="body"/>
          </p:nvPr>
        </p:nvSpPr>
        <p:spPr>
          <a:xfrm>
            <a:off x="729450" y="1853850"/>
            <a:ext cx="7688700" cy="2917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425">
                <a:solidFill>
                  <a:schemeClr val="lt1"/>
                </a:solidFill>
              </a:rPr>
              <a:t>Manual Visual Inspection:</a:t>
            </a:r>
            <a:endParaRPr b="1" sz="1425">
              <a:solidFill>
                <a:schemeClr val="lt1"/>
              </a:solidFill>
            </a:endParaRPr>
          </a:p>
          <a:p>
            <a:pPr indent="-319087" lvl="0" marL="457200" rtl="0" algn="l">
              <a:lnSpc>
                <a:spcPct val="95000"/>
              </a:lnSpc>
              <a:spcBef>
                <a:spcPts val="0"/>
              </a:spcBef>
              <a:spcAft>
                <a:spcPts val="0"/>
              </a:spcAft>
              <a:buClr>
                <a:schemeClr val="lt1"/>
              </a:buClr>
              <a:buSzPts val="1425"/>
              <a:buChar char="●"/>
            </a:pPr>
            <a:r>
              <a:rPr lang="en" sz="1425">
                <a:solidFill>
                  <a:schemeClr val="lt1"/>
                </a:solidFill>
              </a:rPr>
              <a:t>Performed by agricultural experts.</a:t>
            </a:r>
            <a:endParaRPr sz="1425">
              <a:solidFill>
                <a:schemeClr val="lt1"/>
              </a:solidFill>
            </a:endParaRPr>
          </a:p>
          <a:p>
            <a:pPr indent="-319087" lvl="0" marL="457200" rtl="0" algn="l">
              <a:lnSpc>
                <a:spcPct val="95000"/>
              </a:lnSpc>
              <a:spcBef>
                <a:spcPts val="0"/>
              </a:spcBef>
              <a:spcAft>
                <a:spcPts val="0"/>
              </a:spcAft>
              <a:buClr>
                <a:schemeClr val="lt1"/>
              </a:buClr>
              <a:buSzPts val="1425"/>
              <a:buChar char="●"/>
            </a:pPr>
            <a:r>
              <a:rPr lang="en" sz="1425">
                <a:solidFill>
                  <a:schemeClr val="lt1"/>
                </a:solidFill>
              </a:rPr>
              <a:t>Involves physical examination of plants.</a:t>
            </a:r>
            <a:endParaRPr sz="1425">
              <a:solidFill>
                <a:schemeClr val="lt1"/>
              </a:solidFill>
            </a:endParaRPr>
          </a:p>
          <a:p>
            <a:pPr indent="0" lvl="0" marL="0" rtl="0" algn="l">
              <a:lnSpc>
                <a:spcPct val="95000"/>
              </a:lnSpc>
              <a:spcBef>
                <a:spcPts val="0"/>
              </a:spcBef>
              <a:spcAft>
                <a:spcPts val="0"/>
              </a:spcAft>
              <a:buSzPts val="275"/>
              <a:buNone/>
            </a:pPr>
            <a:r>
              <a:rPr b="1" lang="en" sz="1425">
                <a:solidFill>
                  <a:schemeClr val="lt1"/>
                </a:solidFill>
              </a:rPr>
              <a:t>Laboratory Testing:</a:t>
            </a:r>
            <a:endParaRPr b="1" sz="1425">
              <a:solidFill>
                <a:schemeClr val="lt1"/>
              </a:solidFill>
            </a:endParaRPr>
          </a:p>
          <a:p>
            <a:pPr indent="-319087" lvl="0" marL="457200" rtl="0" algn="l">
              <a:lnSpc>
                <a:spcPct val="95000"/>
              </a:lnSpc>
              <a:spcBef>
                <a:spcPts val="0"/>
              </a:spcBef>
              <a:spcAft>
                <a:spcPts val="0"/>
              </a:spcAft>
              <a:buClr>
                <a:schemeClr val="lt1"/>
              </a:buClr>
              <a:buSzPts val="1425"/>
              <a:buChar char="●"/>
            </a:pPr>
            <a:r>
              <a:rPr lang="en" sz="1425">
                <a:solidFill>
                  <a:schemeClr val="lt1"/>
                </a:solidFill>
              </a:rPr>
              <a:t>Involves sample collection and laboratory analysis.</a:t>
            </a:r>
            <a:endParaRPr sz="1425">
              <a:solidFill>
                <a:schemeClr val="lt1"/>
              </a:solidFill>
            </a:endParaRPr>
          </a:p>
          <a:p>
            <a:pPr indent="-319087" lvl="0" marL="457200" rtl="0" algn="l">
              <a:lnSpc>
                <a:spcPct val="95000"/>
              </a:lnSpc>
              <a:spcBef>
                <a:spcPts val="0"/>
              </a:spcBef>
              <a:spcAft>
                <a:spcPts val="0"/>
              </a:spcAft>
              <a:buClr>
                <a:schemeClr val="lt1"/>
              </a:buClr>
              <a:buSzPts val="1425"/>
              <a:buChar char="●"/>
            </a:pPr>
            <a:r>
              <a:rPr lang="en" sz="1425">
                <a:solidFill>
                  <a:schemeClr val="lt1"/>
                </a:solidFill>
              </a:rPr>
              <a:t>Uses biochemical tests to identify pathogens.</a:t>
            </a:r>
            <a:endParaRPr sz="1425">
              <a:solidFill>
                <a:schemeClr val="lt1"/>
              </a:solidFill>
            </a:endParaRPr>
          </a:p>
          <a:p>
            <a:pPr indent="0" lvl="0" marL="0" rtl="0" algn="l">
              <a:lnSpc>
                <a:spcPct val="95000"/>
              </a:lnSpc>
              <a:spcBef>
                <a:spcPts val="0"/>
              </a:spcBef>
              <a:spcAft>
                <a:spcPts val="0"/>
              </a:spcAft>
              <a:buSzPts val="275"/>
              <a:buNone/>
            </a:pPr>
            <a:r>
              <a:rPr b="1" lang="en" sz="1425">
                <a:solidFill>
                  <a:schemeClr val="lt1"/>
                </a:solidFill>
              </a:rPr>
              <a:t>Basic Image Processing:</a:t>
            </a:r>
            <a:endParaRPr b="1" sz="1425">
              <a:solidFill>
                <a:schemeClr val="lt1"/>
              </a:solidFill>
            </a:endParaRPr>
          </a:p>
          <a:p>
            <a:pPr indent="-319087" lvl="0" marL="457200" rtl="0" algn="l">
              <a:lnSpc>
                <a:spcPct val="95000"/>
              </a:lnSpc>
              <a:spcBef>
                <a:spcPts val="0"/>
              </a:spcBef>
              <a:spcAft>
                <a:spcPts val="0"/>
              </a:spcAft>
              <a:buClr>
                <a:schemeClr val="lt1"/>
              </a:buClr>
              <a:buSzPts val="1425"/>
              <a:buChar char="●"/>
            </a:pPr>
            <a:r>
              <a:rPr lang="en" sz="1425">
                <a:solidFill>
                  <a:schemeClr val="lt1"/>
                </a:solidFill>
              </a:rPr>
              <a:t>Uses simple image analysis techniques.</a:t>
            </a:r>
            <a:endParaRPr sz="1425">
              <a:solidFill>
                <a:schemeClr val="lt1"/>
              </a:solidFill>
            </a:endParaRPr>
          </a:p>
          <a:p>
            <a:pPr indent="-319087" lvl="0" marL="457200" rtl="0" algn="l">
              <a:lnSpc>
                <a:spcPct val="95000"/>
              </a:lnSpc>
              <a:spcBef>
                <a:spcPts val="0"/>
              </a:spcBef>
              <a:spcAft>
                <a:spcPts val="0"/>
              </a:spcAft>
              <a:buClr>
                <a:schemeClr val="lt1"/>
              </a:buClr>
              <a:buSzPts val="1425"/>
              <a:buChar char="●"/>
            </a:pPr>
            <a:r>
              <a:rPr lang="en" sz="1425">
                <a:solidFill>
                  <a:schemeClr val="lt1"/>
                </a:solidFill>
              </a:rPr>
              <a:t>Limited by the accuracy of traditional algorithms.</a:t>
            </a:r>
            <a:endParaRPr sz="1425">
              <a:solidFill>
                <a:schemeClr val="lt1"/>
              </a:solidFill>
            </a:endParaRPr>
          </a:p>
          <a:p>
            <a:pPr indent="0" lvl="0" marL="0" rtl="0" algn="l">
              <a:lnSpc>
                <a:spcPct val="95000"/>
              </a:lnSpc>
              <a:spcBef>
                <a:spcPts val="0"/>
              </a:spcBef>
              <a:spcAft>
                <a:spcPts val="0"/>
              </a:spcAft>
              <a:buSzPts val="275"/>
              <a:buNone/>
            </a:pPr>
            <a:r>
              <a:rPr b="1" lang="en" sz="1425">
                <a:solidFill>
                  <a:schemeClr val="lt1"/>
                </a:solidFill>
              </a:rPr>
              <a:t>Limitations:</a:t>
            </a:r>
            <a:endParaRPr b="1" sz="1425">
              <a:solidFill>
                <a:schemeClr val="lt1"/>
              </a:solidFill>
            </a:endParaRPr>
          </a:p>
          <a:p>
            <a:pPr indent="-319087" lvl="0" marL="457200" rtl="0" algn="l">
              <a:lnSpc>
                <a:spcPct val="95000"/>
              </a:lnSpc>
              <a:spcBef>
                <a:spcPts val="0"/>
              </a:spcBef>
              <a:spcAft>
                <a:spcPts val="0"/>
              </a:spcAft>
              <a:buClr>
                <a:schemeClr val="lt1"/>
              </a:buClr>
              <a:buSzPts val="1425"/>
              <a:buChar char="●"/>
            </a:pPr>
            <a:r>
              <a:rPr lang="en" sz="1425">
                <a:solidFill>
                  <a:schemeClr val="lt1"/>
                </a:solidFill>
              </a:rPr>
              <a:t>Time-consuming and labor-intensive.</a:t>
            </a:r>
            <a:endParaRPr sz="1425">
              <a:solidFill>
                <a:schemeClr val="lt1"/>
              </a:solidFill>
            </a:endParaRPr>
          </a:p>
          <a:p>
            <a:pPr indent="-319087" lvl="0" marL="457200" rtl="0" algn="l">
              <a:lnSpc>
                <a:spcPct val="95000"/>
              </a:lnSpc>
              <a:spcBef>
                <a:spcPts val="0"/>
              </a:spcBef>
              <a:spcAft>
                <a:spcPts val="0"/>
              </a:spcAft>
              <a:buClr>
                <a:schemeClr val="lt1"/>
              </a:buClr>
              <a:buSzPts val="1425"/>
              <a:buChar char="●"/>
            </a:pPr>
            <a:r>
              <a:rPr lang="en" sz="1425">
                <a:solidFill>
                  <a:schemeClr val="lt1"/>
                </a:solidFill>
              </a:rPr>
              <a:t>Requires expert knowledge and experience.</a:t>
            </a:r>
            <a:endParaRPr sz="1425">
              <a:solidFill>
                <a:schemeClr val="lt1"/>
              </a:solidFill>
            </a:endParaRPr>
          </a:p>
          <a:p>
            <a:pPr indent="-319087" lvl="0" marL="457200" rtl="0" algn="l">
              <a:lnSpc>
                <a:spcPct val="95000"/>
              </a:lnSpc>
              <a:spcBef>
                <a:spcPts val="0"/>
              </a:spcBef>
              <a:spcAft>
                <a:spcPts val="0"/>
              </a:spcAft>
              <a:buClr>
                <a:schemeClr val="lt1"/>
              </a:buClr>
              <a:buSzPts val="1425"/>
              <a:buChar char="●"/>
            </a:pPr>
            <a:r>
              <a:rPr lang="en" sz="1425">
                <a:solidFill>
                  <a:schemeClr val="lt1"/>
                </a:solidFill>
              </a:rPr>
              <a:t>Prone to human error and inconsistency.</a:t>
            </a:r>
            <a:endParaRPr sz="1425">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Demo</a:t>
            </a:r>
            <a:endParaRPr/>
          </a:p>
        </p:txBody>
      </p:sp>
      <p:sp>
        <p:nvSpPr>
          <p:cNvPr id="371" name="Google Shape;371;p5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72" name="Google Shape;372;p52"/>
          <p:cNvPicPr preferRelativeResize="0"/>
          <p:nvPr/>
        </p:nvPicPr>
        <p:blipFill rotWithShape="1">
          <a:blip r:embed="rId3">
            <a:alphaModFix/>
          </a:blip>
          <a:srcRect b="0" l="0" r="0" t="0"/>
          <a:stretch/>
        </p:blipFill>
        <p:spPr>
          <a:xfrm>
            <a:off x="437707" y="571500"/>
            <a:ext cx="8077200" cy="457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Comparative Study</a:t>
            </a:r>
            <a:endParaRPr/>
          </a:p>
        </p:txBody>
      </p:sp>
      <p:sp>
        <p:nvSpPr>
          <p:cNvPr id="378" name="Google Shape;378;p5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a:t>VGG19 shows robust performance in wheat disease detection, achieving around 90% in precision and recall, with 92% training accuracy and 88% testing accuracy.</a:t>
            </a:r>
            <a:endParaRPr/>
          </a:p>
          <a:p>
            <a:pPr indent="0" lvl="0" marL="0" rtl="0" algn="l">
              <a:lnSpc>
                <a:spcPct val="115000"/>
              </a:lnSpc>
              <a:spcBef>
                <a:spcPts val="1200"/>
              </a:spcBef>
              <a:spcAft>
                <a:spcPts val="0"/>
              </a:spcAft>
              <a:buSzPts val="1300"/>
              <a:buNone/>
            </a:pPr>
            <a:r>
              <a:rPr lang="en"/>
              <a:t>In contrast, YOLOv4 achieves 90% mAP@0.50, 80% precision, 83% recall, and an F-1 Score of 86.4%, indicating substantial improvements in specific metrics. </a:t>
            </a:r>
            <a:endParaRPr/>
          </a:p>
          <a:p>
            <a:pPr indent="0" lvl="0" marL="0" rtl="0" algn="l">
              <a:lnSpc>
                <a:spcPct val="115000"/>
              </a:lnSpc>
              <a:spcBef>
                <a:spcPts val="1200"/>
              </a:spcBef>
              <a:spcAft>
                <a:spcPts val="0"/>
              </a:spcAft>
              <a:buSzPts val="1300"/>
              <a:buNone/>
            </a:pPr>
            <a:r>
              <a:rPr lang="en"/>
              <a:t>Meanwhile, YOLOv5 excels in targeted detection tasks, notably achieving a 96% F-1 Score for Fusarium Head Blight, reflecting its superior capability for specific conditions due to advanced model architecture and training optimizations.</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Conclusion</a:t>
            </a:r>
            <a:endParaRPr/>
          </a:p>
        </p:txBody>
      </p:sp>
      <p:sp>
        <p:nvSpPr>
          <p:cNvPr id="384" name="Google Shape;384;p54"/>
          <p:cNvSpPr txBox="1"/>
          <p:nvPr>
            <p:ph idx="1" type="body"/>
          </p:nvPr>
        </p:nvSpPr>
        <p:spPr>
          <a:xfrm>
            <a:off x="729450" y="1853850"/>
            <a:ext cx="4678500" cy="31428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300"/>
              <a:buNone/>
            </a:pPr>
            <a:r>
              <a:rPr b="1" lang="en" sz="1225">
                <a:solidFill>
                  <a:srgbClr val="0D0D0D"/>
                </a:solidFill>
                <a:highlight>
                  <a:srgbClr val="FFFFFF"/>
                </a:highlight>
                <a:latin typeface="Roboto"/>
                <a:ea typeface="Roboto"/>
                <a:cs typeface="Roboto"/>
                <a:sym typeface="Roboto"/>
              </a:rPr>
              <a:t>Model Insights:</a:t>
            </a:r>
            <a:endParaRPr b="1" sz="1225">
              <a:solidFill>
                <a:srgbClr val="0D0D0D"/>
              </a:solidFill>
              <a:highlight>
                <a:srgbClr val="FFFFFF"/>
              </a:highlight>
              <a:latin typeface="Roboto"/>
              <a:ea typeface="Roboto"/>
              <a:cs typeface="Roboto"/>
              <a:sym typeface="Roboto"/>
            </a:endParaRPr>
          </a:p>
          <a:p>
            <a:pPr indent="-306416" lvl="0" marL="457200" rtl="0" algn="l">
              <a:lnSpc>
                <a:spcPct val="105000"/>
              </a:lnSpc>
              <a:spcBef>
                <a:spcPts val="0"/>
              </a:spcBef>
              <a:spcAft>
                <a:spcPts val="0"/>
              </a:spcAft>
              <a:buClr>
                <a:srgbClr val="0D0D0D"/>
              </a:buClr>
              <a:buSzPts val="1225"/>
              <a:buFont typeface="Roboto"/>
              <a:buChar char="●"/>
            </a:pPr>
            <a:r>
              <a:rPr lang="en" sz="1225">
                <a:solidFill>
                  <a:srgbClr val="0D0D0D"/>
                </a:solidFill>
                <a:highlight>
                  <a:srgbClr val="FFFFFF"/>
                </a:highlight>
                <a:latin typeface="Roboto"/>
                <a:ea typeface="Roboto"/>
                <a:cs typeface="Roboto"/>
                <a:sym typeface="Roboto"/>
              </a:rPr>
              <a:t>VGG19: Offers strong generalization across diverse conditions, ideal for broad-spectrum disease detection with high reliability.</a:t>
            </a:r>
            <a:endParaRPr sz="1225">
              <a:solidFill>
                <a:srgbClr val="0D0D0D"/>
              </a:solidFill>
              <a:highlight>
                <a:srgbClr val="FFFFFF"/>
              </a:highlight>
              <a:latin typeface="Roboto"/>
              <a:ea typeface="Roboto"/>
              <a:cs typeface="Roboto"/>
              <a:sym typeface="Roboto"/>
            </a:endParaRPr>
          </a:p>
          <a:p>
            <a:pPr indent="-306416" lvl="0" marL="457200" rtl="0" algn="l">
              <a:lnSpc>
                <a:spcPct val="105000"/>
              </a:lnSpc>
              <a:spcBef>
                <a:spcPts val="0"/>
              </a:spcBef>
              <a:spcAft>
                <a:spcPts val="0"/>
              </a:spcAft>
              <a:buClr>
                <a:srgbClr val="0D0D0D"/>
              </a:buClr>
              <a:buSzPts val="1225"/>
              <a:buFont typeface="Roboto"/>
              <a:buChar char="●"/>
            </a:pPr>
            <a:r>
              <a:rPr lang="en" sz="1225">
                <a:solidFill>
                  <a:srgbClr val="0D0D0D"/>
                </a:solidFill>
                <a:highlight>
                  <a:srgbClr val="FFFFFF"/>
                </a:highlight>
                <a:latin typeface="Roboto"/>
                <a:ea typeface="Roboto"/>
                <a:cs typeface="Roboto"/>
                <a:sym typeface="Roboto"/>
              </a:rPr>
              <a:t>YOLOv5: Best for targeted detection tasks, excelling in precision for specific diseases like Fusarium Head Blight, suitable for specialized applications.</a:t>
            </a:r>
            <a:endParaRPr sz="1225">
              <a:solidFill>
                <a:srgbClr val="0D0D0D"/>
              </a:solidFill>
              <a:highlight>
                <a:srgbClr val="FFFFFF"/>
              </a:highlight>
              <a:latin typeface="Roboto"/>
              <a:ea typeface="Roboto"/>
              <a:cs typeface="Roboto"/>
              <a:sym typeface="Roboto"/>
            </a:endParaRPr>
          </a:p>
          <a:p>
            <a:pPr indent="0" lvl="0" marL="457200" rtl="0" algn="l">
              <a:lnSpc>
                <a:spcPct val="105000"/>
              </a:lnSpc>
              <a:spcBef>
                <a:spcPts val="0"/>
              </a:spcBef>
              <a:spcAft>
                <a:spcPts val="0"/>
              </a:spcAft>
              <a:buSzPts val="1300"/>
              <a:buNone/>
            </a:pPr>
            <a:r>
              <a:t/>
            </a:r>
            <a:endParaRPr sz="1225">
              <a:solidFill>
                <a:srgbClr val="0D0D0D"/>
              </a:solidFill>
              <a:highlight>
                <a:srgbClr val="FFFFFF"/>
              </a:highlight>
              <a:latin typeface="Roboto"/>
              <a:ea typeface="Roboto"/>
              <a:cs typeface="Roboto"/>
              <a:sym typeface="Roboto"/>
            </a:endParaRPr>
          </a:p>
          <a:p>
            <a:pPr indent="0" lvl="0" marL="0" rtl="0" algn="l">
              <a:lnSpc>
                <a:spcPct val="105000"/>
              </a:lnSpc>
              <a:spcBef>
                <a:spcPts val="0"/>
              </a:spcBef>
              <a:spcAft>
                <a:spcPts val="0"/>
              </a:spcAft>
              <a:buSzPts val="1300"/>
              <a:buNone/>
            </a:pPr>
            <a:r>
              <a:rPr b="1" lang="en" sz="1225">
                <a:solidFill>
                  <a:srgbClr val="0D0D0D"/>
                </a:solidFill>
                <a:highlight>
                  <a:srgbClr val="FFFFFF"/>
                </a:highlight>
                <a:latin typeface="Roboto"/>
                <a:ea typeface="Roboto"/>
                <a:cs typeface="Roboto"/>
                <a:sym typeface="Roboto"/>
              </a:rPr>
              <a:t>Implementation Recommendations:</a:t>
            </a:r>
            <a:endParaRPr b="1" sz="1225">
              <a:solidFill>
                <a:srgbClr val="0D0D0D"/>
              </a:solidFill>
              <a:highlight>
                <a:srgbClr val="FFFFFF"/>
              </a:highlight>
              <a:latin typeface="Roboto"/>
              <a:ea typeface="Roboto"/>
              <a:cs typeface="Roboto"/>
              <a:sym typeface="Roboto"/>
            </a:endParaRPr>
          </a:p>
          <a:p>
            <a:pPr indent="-306416" lvl="0" marL="457200" rtl="0" algn="l">
              <a:lnSpc>
                <a:spcPct val="105000"/>
              </a:lnSpc>
              <a:spcBef>
                <a:spcPts val="0"/>
              </a:spcBef>
              <a:spcAft>
                <a:spcPts val="0"/>
              </a:spcAft>
              <a:buClr>
                <a:srgbClr val="0D0D0D"/>
              </a:buClr>
              <a:buSzPts val="1225"/>
              <a:buFont typeface="Roboto"/>
              <a:buChar char="●"/>
            </a:pPr>
            <a:r>
              <a:rPr lang="en" sz="1225">
                <a:solidFill>
                  <a:srgbClr val="0D0D0D"/>
                </a:solidFill>
                <a:highlight>
                  <a:srgbClr val="FFFFFF"/>
                </a:highlight>
                <a:latin typeface="Roboto"/>
                <a:ea typeface="Roboto"/>
                <a:cs typeface="Roboto"/>
                <a:sym typeface="Roboto"/>
              </a:rPr>
              <a:t>Use VGG19 for consistent, widespread disease monitoring.</a:t>
            </a:r>
            <a:endParaRPr sz="1225">
              <a:solidFill>
                <a:srgbClr val="0D0D0D"/>
              </a:solidFill>
              <a:highlight>
                <a:srgbClr val="FFFFFF"/>
              </a:highlight>
              <a:latin typeface="Roboto"/>
              <a:ea typeface="Roboto"/>
              <a:cs typeface="Roboto"/>
              <a:sym typeface="Roboto"/>
            </a:endParaRPr>
          </a:p>
          <a:p>
            <a:pPr indent="-306416" lvl="0" marL="457200" rtl="0" algn="l">
              <a:lnSpc>
                <a:spcPct val="105000"/>
              </a:lnSpc>
              <a:spcBef>
                <a:spcPts val="0"/>
              </a:spcBef>
              <a:spcAft>
                <a:spcPts val="0"/>
              </a:spcAft>
              <a:buClr>
                <a:srgbClr val="0D0D0D"/>
              </a:buClr>
              <a:buSzPts val="1225"/>
              <a:buFont typeface="Roboto"/>
              <a:buChar char="●"/>
            </a:pPr>
            <a:r>
              <a:rPr lang="en" sz="1225">
                <a:solidFill>
                  <a:srgbClr val="0D0D0D"/>
                </a:solidFill>
                <a:highlight>
                  <a:srgbClr val="FFFFFF"/>
                </a:highlight>
                <a:latin typeface="Roboto"/>
                <a:ea typeface="Roboto"/>
                <a:cs typeface="Roboto"/>
                <a:sym typeface="Roboto"/>
              </a:rPr>
              <a:t>Deploy YOLOv5 where detailed, precise disease identification is crucial.</a:t>
            </a:r>
            <a:endParaRPr sz="1225">
              <a:solidFill>
                <a:srgbClr val="0D0D0D"/>
              </a:solidFill>
              <a:highlight>
                <a:srgbClr val="FFFFFF"/>
              </a:highlight>
              <a:latin typeface="Roboto"/>
              <a:ea typeface="Roboto"/>
              <a:cs typeface="Roboto"/>
              <a:sym typeface="Roboto"/>
            </a:endParaRPr>
          </a:p>
          <a:p>
            <a:pPr indent="0" lvl="0" marL="0" rtl="0" algn="l">
              <a:lnSpc>
                <a:spcPct val="105000"/>
              </a:lnSpc>
              <a:spcBef>
                <a:spcPts val="2100"/>
              </a:spcBef>
              <a:spcAft>
                <a:spcPts val="0"/>
              </a:spcAft>
              <a:buSzPts val="1300"/>
              <a:buNone/>
            </a:pPr>
            <a:r>
              <a:t/>
            </a:r>
            <a:endParaRPr b="1" sz="1225">
              <a:solidFill>
                <a:srgbClr val="0D0D0D"/>
              </a:solidFill>
              <a:highlight>
                <a:srgbClr val="FFFFFF"/>
              </a:highlight>
              <a:latin typeface="Roboto"/>
              <a:ea typeface="Roboto"/>
              <a:cs typeface="Roboto"/>
              <a:sym typeface="Roboto"/>
            </a:endParaRPr>
          </a:p>
          <a:p>
            <a:pPr indent="0" lvl="0" marL="457200" rtl="0" algn="l">
              <a:lnSpc>
                <a:spcPct val="105000"/>
              </a:lnSpc>
              <a:spcBef>
                <a:spcPts val="2100"/>
              </a:spcBef>
              <a:spcAft>
                <a:spcPts val="0"/>
              </a:spcAft>
              <a:buSzPts val="440"/>
              <a:buNone/>
            </a:pPr>
            <a:r>
              <a:t/>
            </a:r>
            <a:endParaRPr sz="680">
              <a:solidFill>
                <a:srgbClr val="0D0D0D"/>
              </a:solidFill>
              <a:highlight>
                <a:srgbClr val="FFFFFF"/>
              </a:highlight>
              <a:latin typeface="Roboto"/>
              <a:ea typeface="Roboto"/>
              <a:cs typeface="Roboto"/>
              <a:sym typeface="Roboto"/>
            </a:endParaRPr>
          </a:p>
          <a:p>
            <a:pPr indent="0" lvl="0" marL="0" rtl="0" algn="l">
              <a:lnSpc>
                <a:spcPct val="105000"/>
              </a:lnSpc>
              <a:spcBef>
                <a:spcPts val="1500"/>
              </a:spcBef>
              <a:spcAft>
                <a:spcPts val="1200"/>
              </a:spcAft>
              <a:buSzPts val="440"/>
              <a:buNone/>
            </a:pPr>
            <a:r>
              <a:t/>
            </a:r>
            <a:endParaRPr sz="520"/>
          </a:p>
        </p:txBody>
      </p:sp>
      <p:pic>
        <p:nvPicPr>
          <p:cNvPr id="385" name="Google Shape;385;p54"/>
          <p:cNvPicPr preferRelativeResize="0"/>
          <p:nvPr/>
        </p:nvPicPr>
        <p:blipFill rotWithShape="1">
          <a:blip r:embed="rId3">
            <a:alphaModFix/>
          </a:blip>
          <a:srcRect b="0" l="6816" r="9939" t="0"/>
          <a:stretch/>
        </p:blipFill>
        <p:spPr>
          <a:xfrm>
            <a:off x="5253075" y="499650"/>
            <a:ext cx="3890925" cy="46438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391" name="Google Shape;391;p5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85000" lnSpcReduction="20000"/>
          </a:bodyPr>
          <a:lstStyle/>
          <a:p>
            <a:pPr indent="-281940" lvl="0" marL="457200" rtl="0" algn="just">
              <a:lnSpc>
                <a:spcPct val="100000"/>
              </a:lnSpc>
              <a:spcBef>
                <a:spcPts val="1200"/>
              </a:spcBef>
              <a:spcAft>
                <a:spcPts val="0"/>
              </a:spcAft>
              <a:buClr>
                <a:srgbClr val="000000"/>
              </a:buClr>
              <a:buSzPct val="100000"/>
              <a:buFont typeface="Times"/>
              <a:buAutoNum type="arabicPeriod"/>
            </a:pPr>
            <a:r>
              <a:rPr lang="en" sz="1200">
                <a:solidFill>
                  <a:srgbClr val="000000"/>
                </a:solidFill>
                <a:latin typeface="Times New Roman"/>
                <a:ea typeface="Times New Roman"/>
                <a:cs typeface="Times New Roman"/>
                <a:sym typeface="Times New Roman"/>
              </a:rPr>
              <a:t> D. Ashourloo, H. Aghighi, A. A. Matkan, M. R. Mobasheri, and A. M. Rad, "An Investigation Into Machine Learning Regression Techniques for the Leaf Rust Disease Detection Using Hyperspectral Measurement," </a:t>
            </a:r>
            <a:r>
              <a:rPr i="1" lang="en" sz="1200">
                <a:solidFill>
                  <a:srgbClr val="000000"/>
                </a:solidFill>
                <a:latin typeface="Times New Roman"/>
                <a:ea typeface="Times New Roman"/>
                <a:cs typeface="Times New Roman"/>
                <a:sym typeface="Times New Roman"/>
              </a:rPr>
              <a:t>IEEE Journal of Selected Topics in Applied Earth Observations and Remote Sensing</a:t>
            </a:r>
            <a:r>
              <a:rPr lang="en" sz="1200">
                <a:solidFill>
                  <a:srgbClr val="000000"/>
                </a:solidFill>
                <a:latin typeface="Times New Roman"/>
                <a:ea typeface="Times New Roman"/>
                <a:cs typeface="Times New Roman"/>
                <a:sym typeface="Times New Roman"/>
              </a:rPr>
              <a:t>, vol. 9, no. 9, pp. 4344-4351, Sep. 2016. DOI: 10.1109/JSTARS.2016.2525864.</a:t>
            </a:r>
            <a:endParaRPr sz="1200">
              <a:solidFill>
                <a:srgbClr val="000000"/>
              </a:solidFill>
              <a:latin typeface="Times New Roman"/>
              <a:ea typeface="Times New Roman"/>
              <a:cs typeface="Times New Roman"/>
              <a:sym typeface="Times New Roman"/>
            </a:endParaRPr>
          </a:p>
          <a:p>
            <a:pPr indent="-281940" lvl="0" marL="457200" rtl="0" algn="just">
              <a:lnSpc>
                <a:spcPct val="100000"/>
              </a:lnSpc>
              <a:spcBef>
                <a:spcPts val="0"/>
              </a:spcBef>
              <a:spcAft>
                <a:spcPts val="0"/>
              </a:spcAft>
              <a:buClr>
                <a:srgbClr val="000000"/>
              </a:buClr>
              <a:buSzPct val="100000"/>
              <a:buFont typeface="Times New Roman"/>
              <a:buAutoNum type="arabicPeriod"/>
            </a:pPr>
            <a:r>
              <a:rPr lang="en" sz="1200">
                <a:solidFill>
                  <a:srgbClr val="000000"/>
                </a:solidFill>
                <a:latin typeface="Times New Roman"/>
                <a:ea typeface="Times New Roman"/>
                <a:cs typeface="Times New Roman"/>
                <a:sym typeface="Times New Roman"/>
              </a:rPr>
              <a:t>Z. Sarayloo and D. Asemani, "Designing a classifier for automatic detection of fungal diseases in wheat plant by pattern recognition techniques," </a:t>
            </a:r>
            <a:r>
              <a:rPr i="1" lang="en" sz="1200">
                <a:solidFill>
                  <a:srgbClr val="000000"/>
                </a:solidFill>
                <a:latin typeface="Times New Roman"/>
                <a:ea typeface="Times New Roman"/>
                <a:cs typeface="Times New Roman"/>
                <a:sym typeface="Times New Roman"/>
              </a:rPr>
              <a:t>23rd Iranian Conference on Electrical Engineering (ICEE)</a:t>
            </a:r>
            <a:r>
              <a:rPr lang="en" sz="1200">
                <a:solidFill>
                  <a:srgbClr val="000000"/>
                </a:solidFill>
                <a:latin typeface="Times New Roman"/>
                <a:ea typeface="Times New Roman"/>
                <a:cs typeface="Times New Roman"/>
                <a:sym typeface="Times New Roman"/>
              </a:rPr>
              <a:t>, 2015.</a:t>
            </a:r>
            <a:endParaRPr sz="1200">
              <a:solidFill>
                <a:srgbClr val="000000"/>
              </a:solidFill>
              <a:latin typeface="Times New Roman"/>
              <a:ea typeface="Times New Roman"/>
              <a:cs typeface="Times New Roman"/>
              <a:sym typeface="Times New Roman"/>
            </a:endParaRPr>
          </a:p>
          <a:p>
            <a:pPr indent="-281940" lvl="0" marL="457200" rtl="0" algn="just">
              <a:lnSpc>
                <a:spcPct val="115000"/>
              </a:lnSpc>
              <a:spcBef>
                <a:spcPts val="0"/>
              </a:spcBef>
              <a:spcAft>
                <a:spcPts val="0"/>
              </a:spcAft>
              <a:buClr>
                <a:srgbClr val="000000"/>
              </a:buClr>
              <a:buSzPct val="100000"/>
              <a:buFont typeface="Times New Roman"/>
              <a:buAutoNum type="arabicPeriod"/>
            </a:pPr>
            <a:r>
              <a:rPr lang="en" sz="1200">
                <a:solidFill>
                  <a:srgbClr val="000000"/>
                </a:solidFill>
                <a:latin typeface="Times New Roman"/>
                <a:ea typeface="Times New Roman"/>
                <a:cs typeface="Times New Roman"/>
                <a:sym typeface="Times New Roman"/>
              </a:rPr>
              <a:t> A. Picon, A. Alvarez-Gila, M. Seitz, A. Ortiz-Barredo, J. Echazarra, and A. Johannes, “Deep convolutional neural networks for mobile capture device-based crop disease classification in the wild,” </a:t>
            </a:r>
            <a:r>
              <a:rPr i="1" lang="en" sz="1200">
                <a:solidFill>
                  <a:srgbClr val="000000"/>
                </a:solidFill>
                <a:latin typeface="Times New Roman"/>
                <a:ea typeface="Times New Roman"/>
                <a:cs typeface="Times New Roman"/>
                <a:sym typeface="Times New Roman"/>
              </a:rPr>
              <a:t>Comput. Electron. Agricult.</a:t>
            </a:r>
            <a:r>
              <a:rPr lang="en" sz="1200">
                <a:solidFill>
                  <a:srgbClr val="000000"/>
                </a:solidFill>
                <a:latin typeface="Times New Roman"/>
                <a:ea typeface="Times New Roman"/>
                <a:cs typeface="Times New Roman"/>
                <a:sym typeface="Times New Roman"/>
              </a:rPr>
              <a:t>, vol. 161, pp. 280290, Jun. 2019, doi: 10.1016/j.compag.2018.04.002.</a:t>
            </a:r>
            <a:endParaRPr sz="1200">
              <a:solidFill>
                <a:srgbClr val="000000"/>
              </a:solidFill>
              <a:latin typeface="Times New Roman"/>
              <a:ea typeface="Times New Roman"/>
              <a:cs typeface="Times New Roman"/>
              <a:sym typeface="Times New Roman"/>
            </a:endParaRPr>
          </a:p>
          <a:p>
            <a:pPr indent="-281940" lvl="0" marL="457200" rtl="0" algn="just">
              <a:lnSpc>
                <a:spcPct val="100000"/>
              </a:lnSpc>
              <a:spcBef>
                <a:spcPts val="0"/>
              </a:spcBef>
              <a:spcAft>
                <a:spcPts val="0"/>
              </a:spcAft>
              <a:buClr>
                <a:srgbClr val="000000"/>
              </a:buClr>
              <a:buSzPct val="100000"/>
              <a:buFont typeface="Times New Roman"/>
              <a:buAutoNum type="arabicPeriod"/>
            </a:pPr>
            <a:r>
              <a:rPr lang="en" sz="1200">
                <a:solidFill>
                  <a:srgbClr val="000000"/>
                </a:solidFill>
                <a:latin typeface="Times New Roman"/>
                <a:ea typeface="Times New Roman"/>
                <a:cs typeface="Times New Roman"/>
                <a:sym typeface="Times New Roman"/>
              </a:rPr>
              <a:t>W. Haider, A. ur Rehman, and S. Z. Javed, "Crop Disease Diagnosis using Deep Learning Models," in </a:t>
            </a:r>
            <a:r>
              <a:rPr i="1" lang="en" sz="1200">
                <a:solidFill>
                  <a:srgbClr val="000000"/>
                </a:solidFill>
                <a:latin typeface="Times New Roman"/>
                <a:ea typeface="Times New Roman"/>
                <a:cs typeface="Times New Roman"/>
                <a:sym typeface="Times New Roman"/>
              </a:rPr>
              <a:t>Global Conference on Wireless and Optical Technologies (GCWOT)</a:t>
            </a:r>
            <a:r>
              <a:rPr lang="en" sz="1200">
                <a:solidFill>
                  <a:srgbClr val="000000"/>
                </a:solidFill>
                <a:latin typeface="Times New Roman"/>
                <a:ea typeface="Times New Roman"/>
                <a:cs typeface="Times New Roman"/>
                <a:sym typeface="Times New Roman"/>
              </a:rPr>
              <a:t>, 2020. DOI: 10.1109/GCWOT49832.2020.9231436.</a:t>
            </a:r>
            <a:endParaRPr sz="1200">
              <a:solidFill>
                <a:srgbClr val="000000"/>
              </a:solidFill>
              <a:latin typeface="Times New Roman"/>
              <a:ea typeface="Times New Roman"/>
              <a:cs typeface="Times New Roman"/>
              <a:sym typeface="Times New Roman"/>
            </a:endParaRPr>
          </a:p>
          <a:p>
            <a:pPr indent="-281940" lvl="0" marL="457200" rtl="0" algn="just">
              <a:lnSpc>
                <a:spcPct val="100000"/>
              </a:lnSpc>
              <a:spcBef>
                <a:spcPts val="0"/>
              </a:spcBef>
              <a:spcAft>
                <a:spcPts val="0"/>
              </a:spcAft>
              <a:buClr>
                <a:srgbClr val="000000"/>
              </a:buClr>
              <a:buSzPct val="100000"/>
              <a:buFont typeface="Times New Roman"/>
              <a:buAutoNum type="arabicPeriod"/>
            </a:pPr>
            <a:r>
              <a:rPr lang="en" sz="1200">
                <a:solidFill>
                  <a:srgbClr val="000000"/>
                </a:solidFill>
                <a:latin typeface="Times New Roman"/>
                <a:ea typeface="Times New Roman"/>
                <a:cs typeface="Times New Roman"/>
                <a:sym typeface="Times New Roman"/>
              </a:rPr>
              <a:t>S. Nema and A. Dixit, "Wheat Leaf Detection and Prevention Using Support Vector Machine," </a:t>
            </a:r>
            <a:r>
              <a:rPr i="1" lang="en" sz="1200">
                <a:solidFill>
                  <a:srgbClr val="000000"/>
                </a:solidFill>
                <a:latin typeface="Times New Roman"/>
                <a:ea typeface="Times New Roman"/>
                <a:cs typeface="Times New Roman"/>
                <a:sym typeface="Times New Roman"/>
              </a:rPr>
              <a:t>in Proceedings of the 2018 IEEE International Conference on Circuits and Systems in Digital Enterprise Technology</a:t>
            </a:r>
            <a:r>
              <a:rPr lang="en" sz="1200">
                <a:solidFill>
                  <a:srgbClr val="000000"/>
                </a:solidFill>
                <a:latin typeface="Times New Roman"/>
                <a:ea typeface="Times New Roman"/>
                <a:cs typeface="Times New Roman"/>
                <a:sym typeface="Times New Roman"/>
              </a:rPr>
              <a:t>, Kottayam, India, 2018.</a:t>
            </a:r>
            <a:endParaRPr sz="1200">
              <a:solidFill>
                <a:srgbClr val="000000"/>
              </a:solidFill>
              <a:latin typeface="Times New Roman"/>
              <a:ea typeface="Times New Roman"/>
              <a:cs typeface="Times New Roman"/>
              <a:sym typeface="Times New Roman"/>
            </a:endParaRPr>
          </a:p>
          <a:p>
            <a:pPr indent="-281940" lvl="0" marL="457200" rtl="0" algn="just">
              <a:lnSpc>
                <a:spcPct val="100000"/>
              </a:lnSpc>
              <a:spcBef>
                <a:spcPts val="0"/>
              </a:spcBef>
              <a:spcAft>
                <a:spcPts val="0"/>
              </a:spcAft>
              <a:buClr>
                <a:srgbClr val="000000"/>
              </a:buClr>
              <a:buSzPct val="100000"/>
              <a:buFont typeface="Times New Roman"/>
              <a:buAutoNum type="arabicPeriod"/>
            </a:pPr>
            <a:r>
              <a:rPr lang="en" sz="1200">
                <a:solidFill>
                  <a:srgbClr val="000000"/>
                </a:solidFill>
                <a:latin typeface="Times New Roman"/>
                <a:ea typeface="Times New Roman"/>
                <a:cs typeface="Times New Roman"/>
                <a:sym typeface="Times New Roman"/>
              </a:rPr>
              <a:t>S. Sood, H. Singh, "An implementation and analysis of deep learning models for the detection of wheat rust disease," </a:t>
            </a:r>
            <a:r>
              <a:rPr i="1" lang="en" sz="1200">
                <a:solidFill>
                  <a:srgbClr val="000000"/>
                </a:solidFill>
                <a:latin typeface="Times New Roman"/>
                <a:ea typeface="Times New Roman"/>
                <a:cs typeface="Times New Roman"/>
                <a:sym typeface="Times New Roman"/>
              </a:rPr>
              <a:t>2020 3rd International Conference on Intelligent Sustainable Systems (ICISS)</a:t>
            </a:r>
            <a:r>
              <a:rPr lang="en" sz="1200">
                <a:solidFill>
                  <a:srgbClr val="000000"/>
                </a:solidFill>
                <a:latin typeface="Times New Roman"/>
                <a:ea typeface="Times New Roman"/>
                <a:cs typeface="Times New Roman"/>
                <a:sym typeface="Times New Roman"/>
              </a:rPr>
              <a:t>, pp. 341-347, 2020.</a:t>
            </a:r>
            <a:endParaRPr sz="1200">
              <a:solidFill>
                <a:srgbClr val="000000"/>
              </a:solidFill>
              <a:latin typeface="Times New Roman"/>
              <a:ea typeface="Times New Roman"/>
              <a:cs typeface="Times New Roman"/>
              <a:sym typeface="Times New Roman"/>
            </a:endParaRPr>
          </a:p>
          <a:p>
            <a:pPr indent="-281940" lvl="0" marL="457200" rtl="0" algn="just">
              <a:lnSpc>
                <a:spcPct val="100000"/>
              </a:lnSpc>
              <a:spcBef>
                <a:spcPts val="0"/>
              </a:spcBef>
              <a:spcAft>
                <a:spcPts val="0"/>
              </a:spcAft>
              <a:buClr>
                <a:srgbClr val="000000"/>
              </a:buClr>
              <a:buSzPct val="100000"/>
              <a:buFont typeface="Times New Roman"/>
              <a:buAutoNum type="arabicPeriod"/>
            </a:pPr>
            <a:r>
              <a:rPr lang="en" sz="1200">
                <a:solidFill>
                  <a:srgbClr val="000000"/>
                </a:solidFill>
                <a:latin typeface="Times New Roman"/>
                <a:ea typeface="Times New Roman"/>
                <a:cs typeface="Times New Roman"/>
                <a:sym typeface="Times New Roman"/>
              </a:rPr>
              <a:t>Z. Lin et al., "A Unified Matrix-Based Convolutional Neural Network for Fine-Grained Image Classification of Wheat Leaf Diseases," in </a:t>
            </a:r>
            <a:r>
              <a:rPr i="1" lang="en" sz="1200">
                <a:solidFill>
                  <a:srgbClr val="000000"/>
                </a:solidFill>
                <a:latin typeface="Times New Roman"/>
                <a:ea typeface="Times New Roman"/>
                <a:cs typeface="Times New Roman"/>
                <a:sym typeface="Times New Roman"/>
              </a:rPr>
              <a:t>IEEE Access</a:t>
            </a:r>
            <a:r>
              <a:rPr lang="en" sz="1200">
                <a:solidFill>
                  <a:srgbClr val="000000"/>
                </a:solidFill>
                <a:latin typeface="Times New Roman"/>
                <a:ea typeface="Times New Roman"/>
                <a:cs typeface="Times New Roman"/>
                <a:sym typeface="Times New Roman"/>
              </a:rPr>
              <a:t>, vol. 7, pp. 11570-11590, 2019.</a:t>
            </a:r>
            <a:endParaRPr sz="12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7" name="Google Shape;397;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98" name="Google Shape;398;p56"/>
          <p:cNvPicPr preferRelativeResize="0"/>
          <p:nvPr/>
        </p:nvPicPr>
        <p:blipFill rotWithShape="1">
          <a:blip r:embed="rId3">
            <a:alphaModFix/>
          </a:blip>
          <a:srcRect b="0" l="2085" r="0" t="0"/>
          <a:stretch/>
        </p:blipFill>
        <p:spPr>
          <a:xfrm>
            <a:off x="95525" y="1596775"/>
            <a:ext cx="8952950"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Project Overview</a:t>
            </a:r>
            <a:endParaRPr/>
          </a:p>
        </p:txBody>
      </p:sp>
      <p:sp>
        <p:nvSpPr>
          <p:cNvPr id="115" name="Google Shape;115;p17"/>
          <p:cNvSpPr txBox="1"/>
          <p:nvPr>
            <p:ph idx="1" type="body"/>
          </p:nvPr>
        </p:nvSpPr>
        <p:spPr>
          <a:xfrm>
            <a:off x="2424800" y="1780375"/>
            <a:ext cx="6657300" cy="345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770"/>
              <a:buNone/>
            </a:pPr>
            <a:r>
              <a:rPr b="1" lang="en" sz="1610"/>
              <a:t>Machine Learning Techniques:</a:t>
            </a:r>
            <a:endParaRPr b="1" sz="1610"/>
          </a:p>
          <a:p>
            <a:pPr indent="-330835" lvl="0" marL="457200" rtl="0" algn="l">
              <a:lnSpc>
                <a:spcPct val="115000"/>
              </a:lnSpc>
              <a:spcBef>
                <a:spcPts val="0"/>
              </a:spcBef>
              <a:spcAft>
                <a:spcPts val="0"/>
              </a:spcAft>
              <a:buSzPts val="1610"/>
              <a:buChar char="●"/>
            </a:pPr>
            <a:r>
              <a:rPr lang="en" sz="1610"/>
              <a:t>    Used of deep learning models like VGG19, YOLOv5 and YOLOv4  for object detection.</a:t>
            </a:r>
            <a:endParaRPr sz="1610"/>
          </a:p>
          <a:p>
            <a:pPr indent="0" lvl="0" marL="0" rtl="0" algn="l">
              <a:lnSpc>
                <a:spcPct val="115000"/>
              </a:lnSpc>
              <a:spcBef>
                <a:spcPts val="0"/>
              </a:spcBef>
              <a:spcAft>
                <a:spcPts val="0"/>
              </a:spcAft>
              <a:buSzPts val="770"/>
              <a:buNone/>
            </a:pPr>
            <a:r>
              <a:rPr lang="en" sz="1610"/>
              <a:t>  </a:t>
            </a:r>
            <a:r>
              <a:rPr b="1" lang="en" sz="1610"/>
              <a:t>Data Sources:</a:t>
            </a:r>
            <a:endParaRPr b="1" sz="1610"/>
          </a:p>
          <a:p>
            <a:pPr indent="-330835" lvl="0" marL="457200" rtl="0" algn="l">
              <a:lnSpc>
                <a:spcPct val="115000"/>
              </a:lnSpc>
              <a:spcBef>
                <a:spcPts val="0"/>
              </a:spcBef>
              <a:spcAft>
                <a:spcPts val="0"/>
              </a:spcAft>
              <a:buSzPts val="1610"/>
              <a:buChar char="●"/>
            </a:pPr>
            <a:r>
              <a:rPr lang="en" sz="1610"/>
              <a:t>    Utilization of UAV and high-resolution camera imagery.</a:t>
            </a:r>
            <a:endParaRPr sz="1610"/>
          </a:p>
          <a:p>
            <a:pPr indent="0" lvl="0" marL="0" rtl="0" algn="l">
              <a:lnSpc>
                <a:spcPct val="115000"/>
              </a:lnSpc>
              <a:spcBef>
                <a:spcPts val="0"/>
              </a:spcBef>
              <a:spcAft>
                <a:spcPts val="0"/>
              </a:spcAft>
              <a:buSzPts val="770"/>
              <a:buNone/>
            </a:pPr>
            <a:r>
              <a:rPr lang="en" sz="1610"/>
              <a:t> </a:t>
            </a:r>
            <a:r>
              <a:rPr b="1" lang="en" sz="1610"/>
              <a:t> Model Implementation:</a:t>
            </a:r>
            <a:endParaRPr b="1" sz="1610"/>
          </a:p>
          <a:p>
            <a:pPr indent="-330835" lvl="0" marL="457200" rtl="0" algn="l">
              <a:lnSpc>
                <a:spcPct val="115000"/>
              </a:lnSpc>
              <a:spcBef>
                <a:spcPts val="0"/>
              </a:spcBef>
              <a:spcAft>
                <a:spcPts val="0"/>
              </a:spcAft>
              <a:buSzPts val="1610"/>
              <a:buChar char="●"/>
            </a:pPr>
            <a:r>
              <a:rPr lang="en" sz="1610"/>
              <a:t>     Implementation of YOLOv5 for UAV imagery and VGG19 and YOLOv4 for camera images.</a:t>
            </a:r>
            <a:endParaRPr sz="1610"/>
          </a:p>
          <a:p>
            <a:pPr indent="0" lvl="0" marL="0" rtl="0" algn="l">
              <a:lnSpc>
                <a:spcPct val="115000"/>
              </a:lnSpc>
              <a:spcBef>
                <a:spcPts val="0"/>
              </a:spcBef>
              <a:spcAft>
                <a:spcPts val="0"/>
              </a:spcAft>
              <a:buSzPts val="770"/>
              <a:buNone/>
            </a:pPr>
            <a:r>
              <a:rPr b="1" lang="en" sz="1610"/>
              <a:t>  Dataset Collection and Preprocessing:</a:t>
            </a:r>
            <a:endParaRPr b="1" sz="1610"/>
          </a:p>
          <a:p>
            <a:pPr indent="-330835" lvl="0" marL="457200" rtl="0" algn="l">
              <a:lnSpc>
                <a:spcPct val="115000"/>
              </a:lnSpc>
              <a:spcBef>
                <a:spcPts val="0"/>
              </a:spcBef>
              <a:spcAft>
                <a:spcPts val="0"/>
              </a:spcAft>
              <a:buSzPts val="1610"/>
              <a:buChar char="●"/>
            </a:pPr>
            <a:r>
              <a:rPr lang="en" sz="1540">
                <a:solidFill>
                  <a:srgbClr val="0D0D0D"/>
                </a:solidFill>
                <a:highlight>
                  <a:srgbClr val="FFFFFF"/>
                </a:highlight>
              </a:rPr>
              <a:t>Comprehensive collection of datasets, including approximately 3100 UAV images and 4600 camera images</a:t>
            </a:r>
            <a:endParaRPr sz="1610"/>
          </a:p>
          <a:p>
            <a:pPr indent="0" lvl="0" marL="0" rtl="0" algn="l">
              <a:lnSpc>
                <a:spcPct val="115000"/>
              </a:lnSpc>
              <a:spcBef>
                <a:spcPts val="0"/>
              </a:spcBef>
              <a:spcAft>
                <a:spcPts val="1200"/>
              </a:spcAft>
              <a:buSzPts val="770"/>
              <a:buNone/>
            </a:pPr>
            <a:r>
              <a:t/>
            </a:r>
            <a:endParaRPr sz="910"/>
          </a:p>
        </p:txBody>
      </p:sp>
      <p:pic>
        <p:nvPicPr>
          <p:cNvPr id="116" name="Google Shape;116;p17"/>
          <p:cNvPicPr preferRelativeResize="0"/>
          <p:nvPr/>
        </p:nvPicPr>
        <p:blipFill rotWithShape="1">
          <a:blip r:embed="rId3">
            <a:alphaModFix/>
          </a:blip>
          <a:srcRect b="0" l="0" r="0" t="0"/>
          <a:stretch/>
        </p:blipFill>
        <p:spPr>
          <a:xfrm>
            <a:off x="0" y="2857500"/>
            <a:ext cx="2286000" cy="228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UAV Dataset</a:t>
            </a:r>
            <a:endParaRPr/>
          </a:p>
        </p:txBody>
      </p:sp>
      <p:sp>
        <p:nvSpPr>
          <p:cNvPr id="122" name="Google Shape;122;p18"/>
          <p:cNvSpPr txBox="1"/>
          <p:nvPr>
            <p:ph idx="1" type="body"/>
          </p:nvPr>
        </p:nvSpPr>
        <p:spPr>
          <a:xfrm>
            <a:off x="729450" y="2049500"/>
            <a:ext cx="3532200" cy="22611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1200"/>
              </a:spcBef>
              <a:spcAft>
                <a:spcPts val="0"/>
              </a:spcAft>
              <a:buSzPct val="108108"/>
              <a:buNone/>
            </a:pPr>
            <a:r>
              <a:t/>
            </a:r>
            <a:endParaRPr b="1"/>
          </a:p>
          <a:p>
            <a:pPr indent="0" lvl="0" marL="0" rtl="0" algn="l">
              <a:lnSpc>
                <a:spcPct val="115000"/>
              </a:lnSpc>
              <a:spcBef>
                <a:spcPts val="1200"/>
              </a:spcBef>
              <a:spcAft>
                <a:spcPts val="0"/>
              </a:spcAft>
              <a:buSzPct val="99815"/>
              <a:buNone/>
            </a:pPr>
            <a:r>
              <a:rPr b="1" lang="en"/>
              <a:t>  </a:t>
            </a:r>
            <a:r>
              <a:rPr b="1" lang="en" sz="1408"/>
              <a:t>Source: </a:t>
            </a:r>
            <a:r>
              <a:rPr lang="en" sz="1408"/>
              <a:t>DJI Drone Imagery</a:t>
            </a:r>
            <a:endParaRPr sz="1408"/>
          </a:p>
          <a:p>
            <a:pPr indent="0" lvl="0" marL="0" rtl="0" algn="l">
              <a:lnSpc>
                <a:spcPct val="115000"/>
              </a:lnSpc>
              <a:spcBef>
                <a:spcPts val="1200"/>
              </a:spcBef>
              <a:spcAft>
                <a:spcPts val="0"/>
              </a:spcAft>
              <a:buSzPct val="99815"/>
              <a:buNone/>
            </a:pPr>
            <a:r>
              <a:rPr b="1" lang="en" sz="1408"/>
              <a:t>  Classes: </a:t>
            </a:r>
            <a:r>
              <a:rPr lang="en" sz="1408"/>
              <a:t>Fusarium Head Blight, Healthy Head</a:t>
            </a:r>
            <a:endParaRPr sz="1408"/>
          </a:p>
          <a:p>
            <a:pPr indent="0" lvl="0" marL="0" rtl="0" algn="l">
              <a:lnSpc>
                <a:spcPct val="115000"/>
              </a:lnSpc>
              <a:spcBef>
                <a:spcPts val="1200"/>
              </a:spcBef>
              <a:spcAft>
                <a:spcPts val="0"/>
              </a:spcAft>
              <a:buSzPct val="99815"/>
              <a:buNone/>
            </a:pPr>
            <a:r>
              <a:rPr b="1" lang="en" sz="1408"/>
              <a:t>  Total Images</a:t>
            </a:r>
            <a:r>
              <a:rPr lang="en" sz="1408"/>
              <a:t>:Approximately 3100</a:t>
            </a:r>
            <a:endParaRPr sz="1408"/>
          </a:p>
          <a:p>
            <a:pPr indent="0" lvl="0" marL="0" rtl="0" algn="l">
              <a:lnSpc>
                <a:spcPct val="115000"/>
              </a:lnSpc>
              <a:spcBef>
                <a:spcPts val="1200"/>
              </a:spcBef>
              <a:spcAft>
                <a:spcPts val="0"/>
              </a:spcAft>
              <a:buSzPct val="99815"/>
              <a:buNone/>
            </a:pPr>
            <a:r>
              <a:rPr lang="en" sz="1408"/>
              <a:t>  Images captured at various altitudes to simulate different field scouting scenarios.</a:t>
            </a:r>
            <a:endParaRPr sz="1408"/>
          </a:p>
          <a:p>
            <a:pPr indent="0" lvl="0" marL="0" rtl="0" algn="l">
              <a:lnSpc>
                <a:spcPct val="115000"/>
              </a:lnSpc>
              <a:spcBef>
                <a:spcPts val="1200"/>
              </a:spcBef>
              <a:spcAft>
                <a:spcPts val="1200"/>
              </a:spcAft>
              <a:buSzPct val="108108"/>
              <a:buNone/>
            </a:pPr>
            <a:r>
              <a:t/>
            </a:r>
            <a:endParaRPr/>
          </a:p>
        </p:txBody>
      </p:sp>
      <p:pic>
        <p:nvPicPr>
          <p:cNvPr id="123" name="Google Shape;123;p18"/>
          <p:cNvPicPr preferRelativeResize="0"/>
          <p:nvPr/>
        </p:nvPicPr>
        <p:blipFill rotWithShape="1">
          <a:blip r:embed="rId3">
            <a:alphaModFix/>
          </a:blip>
          <a:srcRect b="11527" l="0" r="0" t="0"/>
          <a:stretch/>
        </p:blipFill>
        <p:spPr>
          <a:xfrm>
            <a:off x="5064025" y="484950"/>
            <a:ext cx="4079974" cy="4658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Camera Dataset</a:t>
            </a:r>
            <a:endParaRPr/>
          </a:p>
        </p:txBody>
      </p:sp>
      <p:sp>
        <p:nvSpPr>
          <p:cNvPr id="129" name="Google Shape;129;p19"/>
          <p:cNvSpPr txBox="1"/>
          <p:nvPr>
            <p:ph idx="1" type="body"/>
          </p:nvPr>
        </p:nvSpPr>
        <p:spPr>
          <a:xfrm>
            <a:off x="376750" y="1990725"/>
            <a:ext cx="3576300" cy="2741400"/>
          </a:xfrm>
          <a:prstGeom prst="rect">
            <a:avLst/>
          </a:prstGeom>
          <a:noFill/>
          <a:ln>
            <a:noFill/>
          </a:ln>
        </p:spPr>
        <p:txBody>
          <a:bodyPr anchorCtr="0" anchor="t" bIns="91425" lIns="91425" spcFirstLastPara="1" rIns="91425" wrap="square" tIns="91425">
            <a:normAutofit fontScale="92500"/>
          </a:bodyPr>
          <a:lstStyle/>
          <a:p>
            <a:pPr indent="0" lvl="0" marL="457200" rtl="0" algn="l">
              <a:lnSpc>
                <a:spcPct val="115000"/>
              </a:lnSpc>
              <a:spcBef>
                <a:spcPts val="1500"/>
              </a:spcBef>
              <a:spcAft>
                <a:spcPts val="0"/>
              </a:spcAft>
              <a:buSzPct val="100386"/>
              <a:buNone/>
            </a:pPr>
            <a:r>
              <a:rPr b="1" lang="en" sz="1400">
                <a:solidFill>
                  <a:srgbClr val="0D0D0D"/>
                </a:solidFill>
                <a:highlight>
                  <a:srgbClr val="FFFFFF"/>
                </a:highlight>
              </a:rPr>
              <a:t>Source: </a:t>
            </a:r>
            <a:r>
              <a:rPr lang="en" sz="1400">
                <a:solidFill>
                  <a:srgbClr val="0D0D0D"/>
                </a:solidFill>
                <a:highlight>
                  <a:srgbClr val="FFFFFF"/>
                </a:highlight>
              </a:rPr>
              <a:t>Ground-based high-resolution camera</a:t>
            </a:r>
            <a:endParaRPr sz="1400">
              <a:solidFill>
                <a:srgbClr val="0D0D0D"/>
              </a:solidFill>
              <a:highlight>
                <a:srgbClr val="FFFFFF"/>
              </a:highlight>
            </a:endParaRPr>
          </a:p>
          <a:p>
            <a:pPr indent="0" lvl="0" marL="457200" rtl="0" algn="l">
              <a:lnSpc>
                <a:spcPct val="115000"/>
              </a:lnSpc>
              <a:spcBef>
                <a:spcPts val="1500"/>
              </a:spcBef>
              <a:spcAft>
                <a:spcPts val="0"/>
              </a:spcAft>
              <a:buSzPct val="100386"/>
              <a:buNone/>
            </a:pPr>
            <a:r>
              <a:rPr b="1" lang="en" sz="1400">
                <a:solidFill>
                  <a:srgbClr val="0D0D0D"/>
                </a:solidFill>
                <a:highlight>
                  <a:srgbClr val="FFFFFF"/>
                </a:highlight>
              </a:rPr>
              <a:t>Classes:</a:t>
            </a:r>
            <a:r>
              <a:rPr lang="en" sz="1400">
                <a:solidFill>
                  <a:srgbClr val="0D0D0D"/>
                </a:solidFill>
                <a:highlight>
                  <a:srgbClr val="FFFFFF"/>
                </a:highlight>
              </a:rPr>
              <a:t> Crown and Root Rot, Healthy Wheat, Leaf Rust, Wheat Loose Smut</a:t>
            </a:r>
            <a:endParaRPr sz="1400">
              <a:solidFill>
                <a:srgbClr val="0D0D0D"/>
              </a:solidFill>
              <a:highlight>
                <a:srgbClr val="FFFFFF"/>
              </a:highlight>
            </a:endParaRPr>
          </a:p>
          <a:p>
            <a:pPr indent="0" lvl="0" marL="457200" rtl="0" algn="l">
              <a:lnSpc>
                <a:spcPct val="115000"/>
              </a:lnSpc>
              <a:spcBef>
                <a:spcPts val="1500"/>
              </a:spcBef>
              <a:spcAft>
                <a:spcPts val="0"/>
              </a:spcAft>
              <a:buSzPct val="100386"/>
              <a:buNone/>
            </a:pPr>
            <a:r>
              <a:rPr b="1" lang="en" sz="1400">
                <a:solidFill>
                  <a:srgbClr val="0D0D0D"/>
                </a:solidFill>
                <a:highlight>
                  <a:srgbClr val="FFFFFF"/>
                </a:highlight>
              </a:rPr>
              <a:t>Total Images:</a:t>
            </a:r>
            <a:r>
              <a:rPr lang="en" sz="1400">
                <a:solidFill>
                  <a:srgbClr val="0D0D0D"/>
                </a:solidFill>
                <a:highlight>
                  <a:srgbClr val="FFFFFF"/>
                </a:highlight>
              </a:rPr>
              <a:t> Approximately 4600</a:t>
            </a:r>
            <a:endParaRPr sz="1400">
              <a:solidFill>
                <a:srgbClr val="0D0D0D"/>
              </a:solidFill>
              <a:highlight>
                <a:srgbClr val="FFFFFF"/>
              </a:highlight>
            </a:endParaRPr>
          </a:p>
          <a:p>
            <a:pPr indent="0" lvl="0" marL="457200" rtl="0" algn="l">
              <a:lnSpc>
                <a:spcPct val="115000"/>
              </a:lnSpc>
              <a:spcBef>
                <a:spcPts val="1500"/>
              </a:spcBef>
              <a:spcAft>
                <a:spcPts val="0"/>
              </a:spcAft>
              <a:buSzPct val="100386"/>
              <a:buNone/>
            </a:pPr>
            <a:r>
              <a:rPr lang="en" sz="1400">
                <a:solidFill>
                  <a:srgbClr val="0D0D0D"/>
                </a:solidFill>
                <a:highlight>
                  <a:srgbClr val="FFFFFF"/>
                </a:highlight>
              </a:rPr>
              <a:t>Diverse set of images taken in different lighting and weather conditions.</a:t>
            </a:r>
            <a:endParaRPr sz="1400">
              <a:solidFill>
                <a:srgbClr val="0D0D0D"/>
              </a:solidFill>
              <a:highlight>
                <a:srgbClr val="FFFFFF"/>
              </a:highlight>
            </a:endParaRPr>
          </a:p>
          <a:p>
            <a:pPr indent="0" lvl="0" marL="0" rtl="0" algn="l">
              <a:lnSpc>
                <a:spcPct val="115000"/>
              </a:lnSpc>
              <a:spcBef>
                <a:spcPts val="1500"/>
              </a:spcBef>
              <a:spcAft>
                <a:spcPts val="1200"/>
              </a:spcAft>
              <a:buSzPct val="108108"/>
              <a:buNone/>
            </a:pPr>
            <a:r>
              <a:t/>
            </a:r>
            <a:endParaRPr/>
          </a:p>
        </p:txBody>
      </p:sp>
      <p:pic>
        <p:nvPicPr>
          <p:cNvPr id="130" name="Google Shape;130;p19"/>
          <p:cNvPicPr preferRelativeResize="0"/>
          <p:nvPr/>
        </p:nvPicPr>
        <p:blipFill rotWithShape="1">
          <a:blip r:embed="rId3">
            <a:alphaModFix/>
          </a:blip>
          <a:srcRect b="0" l="0" r="0" t="0"/>
          <a:stretch/>
        </p:blipFill>
        <p:spPr>
          <a:xfrm>
            <a:off x="5957375" y="486152"/>
            <a:ext cx="3186624" cy="46573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802950" y="132542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Preprocessing</a:t>
            </a:r>
            <a:endParaRPr/>
          </a:p>
        </p:txBody>
      </p:sp>
      <p:sp>
        <p:nvSpPr>
          <p:cNvPr id="136" name="Google Shape;136;p20"/>
          <p:cNvSpPr txBox="1"/>
          <p:nvPr>
            <p:ph idx="1" type="body"/>
          </p:nvPr>
        </p:nvSpPr>
        <p:spPr>
          <a:xfrm>
            <a:off x="729450" y="3865000"/>
            <a:ext cx="8176200" cy="925800"/>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lnSpc>
                <a:spcPct val="115000"/>
              </a:lnSpc>
              <a:spcBef>
                <a:spcPts val="3000"/>
              </a:spcBef>
              <a:spcAft>
                <a:spcPts val="0"/>
              </a:spcAft>
              <a:buSzPct val="53719"/>
              <a:buNone/>
            </a:pPr>
            <a:r>
              <a:t/>
            </a:r>
            <a:endParaRPr sz="4400">
              <a:solidFill>
                <a:srgbClr val="0D0D0D"/>
              </a:solidFill>
              <a:highlight>
                <a:srgbClr val="FFFFFF"/>
              </a:highlight>
              <a:latin typeface="Roboto"/>
              <a:ea typeface="Roboto"/>
              <a:cs typeface="Roboto"/>
              <a:sym typeface="Roboto"/>
            </a:endParaRPr>
          </a:p>
          <a:p>
            <a:pPr indent="0" lvl="0" marL="0" rtl="0" algn="l">
              <a:lnSpc>
                <a:spcPct val="115000"/>
              </a:lnSpc>
              <a:spcBef>
                <a:spcPts val="3000"/>
              </a:spcBef>
              <a:spcAft>
                <a:spcPts val="0"/>
              </a:spcAft>
              <a:buSzPct val="53719"/>
              <a:buNone/>
            </a:pPr>
            <a:r>
              <a:t/>
            </a:r>
            <a:endParaRPr sz="44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200"/>
              </a:spcAft>
              <a:buSzPct val="181818"/>
              <a:buNone/>
            </a:pPr>
            <a:r>
              <a:t/>
            </a:r>
            <a:endParaRPr/>
          </a:p>
        </p:txBody>
      </p:sp>
      <p:pic>
        <p:nvPicPr>
          <p:cNvPr id="137" name="Google Shape;137;p20"/>
          <p:cNvPicPr preferRelativeResize="0"/>
          <p:nvPr/>
        </p:nvPicPr>
        <p:blipFill rotWithShape="1">
          <a:blip r:embed="rId3">
            <a:alphaModFix/>
          </a:blip>
          <a:srcRect b="0" l="0" r="0" t="0"/>
          <a:stretch/>
        </p:blipFill>
        <p:spPr>
          <a:xfrm>
            <a:off x="561163" y="2512950"/>
            <a:ext cx="4964436" cy="1778100"/>
          </a:xfrm>
          <a:prstGeom prst="rect">
            <a:avLst/>
          </a:prstGeom>
          <a:noFill/>
          <a:ln>
            <a:noFill/>
          </a:ln>
        </p:spPr>
      </p:pic>
      <p:sp>
        <p:nvSpPr>
          <p:cNvPr id="138" name="Google Shape;138;p20"/>
          <p:cNvSpPr txBox="1"/>
          <p:nvPr/>
        </p:nvSpPr>
        <p:spPr>
          <a:xfrm>
            <a:off x="5922375" y="940525"/>
            <a:ext cx="3247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p:txBody>
      </p:sp>
      <p:sp>
        <p:nvSpPr>
          <p:cNvPr id="139" name="Google Shape;139;p20"/>
          <p:cNvSpPr txBox="1"/>
          <p:nvPr/>
        </p:nvSpPr>
        <p:spPr>
          <a:xfrm>
            <a:off x="5819250" y="1557750"/>
            <a:ext cx="3247800" cy="3336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rgbClr val="000000"/>
              </a:buClr>
              <a:buSzPts val="1500"/>
              <a:buFont typeface="Arial"/>
              <a:buNone/>
            </a:pPr>
            <a:r>
              <a:rPr b="1" i="0" lang="en" sz="1500" u="none" cap="none" strike="noStrike">
                <a:solidFill>
                  <a:srgbClr val="0D0D0D"/>
                </a:solidFill>
                <a:highlight>
                  <a:schemeClr val="lt1"/>
                </a:highlight>
                <a:latin typeface="Lato"/>
                <a:ea typeface="Lato"/>
                <a:cs typeface="Lato"/>
                <a:sym typeface="Lato"/>
              </a:rPr>
              <a:t>Techniques Used:</a:t>
            </a:r>
            <a:endParaRPr b="1" i="0" sz="1500" u="none" cap="none" strike="noStrike">
              <a:solidFill>
                <a:srgbClr val="0D0D0D"/>
              </a:solidFill>
              <a:highlight>
                <a:schemeClr val="lt1"/>
              </a:highlight>
              <a:latin typeface="Lato"/>
              <a:ea typeface="Lato"/>
              <a:cs typeface="Lato"/>
              <a:sym typeface="Lato"/>
            </a:endParaRPr>
          </a:p>
          <a:p>
            <a:pPr indent="-304800" lvl="1" marL="914400" marR="0" rtl="0" algn="l">
              <a:lnSpc>
                <a:spcPct val="115000"/>
              </a:lnSpc>
              <a:spcBef>
                <a:spcPts val="3000"/>
              </a:spcBef>
              <a:spcAft>
                <a:spcPts val="0"/>
              </a:spcAft>
              <a:buClr>
                <a:srgbClr val="0D0D0D"/>
              </a:buClr>
              <a:buSzPts val="1200"/>
              <a:buFont typeface="Lato"/>
              <a:buChar char="●"/>
            </a:pPr>
            <a:r>
              <a:rPr b="0" i="0" lang="en" sz="1200" u="none" cap="none" strike="noStrike">
                <a:solidFill>
                  <a:srgbClr val="0D0D0D"/>
                </a:solidFill>
                <a:highlight>
                  <a:schemeClr val="lt1"/>
                </a:highlight>
                <a:latin typeface="Lato"/>
                <a:ea typeface="Lato"/>
                <a:cs typeface="Lato"/>
                <a:sym typeface="Lato"/>
              </a:rPr>
              <a:t>Resizing images to the required input dimensions for each model.</a:t>
            </a:r>
            <a:endParaRPr b="0" i="0" sz="1200" u="none" cap="none" strike="noStrike">
              <a:solidFill>
                <a:srgbClr val="0D0D0D"/>
              </a:solidFill>
              <a:highlight>
                <a:schemeClr val="lt1"/>
              </a:highlight>
              <a:latin typeface="Lato"/>
              <a:ea typeface="Lato"/>
              <a:cs typeface="Lato"/>
              <a:sym typeface="Lato"/>
            </a:endParaRPr>
          </a:p>
          <a:p>
            <a:pPr indent="-304800" lvl="1" marL="914400" marR="0" rtl="0" algn="l">
              <a:lnSpc>
                <a:spcPct val="115000"/>
              </a:lnSpc>
              <a:spcBef>
                <a:spcPts val="0"/>
              </a:spcBef>
              <a:spcAft>
                <a:spcPts val="0"/>
              </a:spcAft>
              <a:buClr>
                <a:srgbClr val="0D0D0D"/>
              </a:buClr>
              <a:buSzPts val="1200"/>
              <a:buFont typeface="Lato"/>
              <a:buChar char="●"/>
            </a:pPr>
            <a:r>
              <a:rPr b="0" i="0" lang="en" sz="1200" u="none" cap="none" strike="noStrike">
                <a:solidFill>
                  <a:srgbClr val="0D0D0D"/>
                </a:solidFill>
                <a:highlight>
                  <a:schemeClr val="lt1"/>
                </a:highlight>
                <a:latin typeface="Lato"/>
                <a:ea typeface="Lato"/>
                <a:cs typeface="Lato"/>
                <a:sym typeface="Lato"/>
              </a:rPr>
              <a:t>Normalization to standardize pixel values.</a:t>
            </a:r>
            <a:endParaRPr b="0" i="0" sz="1200" u="none" cap="none" strike="noStrike">
              <a:solidFill>
                <a:srgbClr val="0D0D0D"/>
              </a:solidFill>
              <a:highlight>
                <a:schemeClr val="lt1"/>
              </a:highlight>
              <a:latin typeface="Lato"/>
              <a:ea typeface="Lato"/>
              <a:cs typeface="Lato"/>
              <a:sym typeface="Lato"/>
            </a:endParaRPr>
          </a:p>
          <a:p>
            <a:pPr indent="-304800" lvl="1" marL="914400" marR="0" rtl="0" algn="l">
              <a:lnSpc>
                <a:spcPct val="115000"/>
              </a:lnSpc>
              <a:spcBef>
                <a:spcPts val="0"/>
              </a:spcBef>
              <a:spcAft>
                <a:spcPts val="0"/>
              </a:spcAft>
              <a:buClr>
                <a:srgbClr val="0D0D0D"/>
              </a:buClr>
              <a:buSzPts val="1200"/>
              <a:buFont typeface="Lato"/>
              <a:buChar char="●"/>
            </a:pPr>
            <a:r>
              <a:rPr b="0" i="0" lang="en" sz="1200" u="none" cap="none" strike="noStrike">
                <a:solidFill>
                  <a:srgbClr val="0D0D0D"/>
                </a:solidFill>
                <a:highlight>
                  <a:schemeClr val="lt1"/>
                </a:highlight>
                <a:latin typeface="Lato"/>
                <a:ea typeface="Lato"/>
                <a:cs typeface="Lato"/>
                <a:sym typeface="Lato"/>
              </a:rPr>
              <a:t>Contrast improvement to enhance image features.</a:t>
            </a:r>
            <a:endParaRPr b="0" i="0" sz="1200" u="none" cap="none" strike="noStrike">
              <a:solidFill>
                <a:srgbClr val="0D0D0D"/>
              </a:solidFill>
              <a:highlight>
                <a:schemeClr val="lt1"/>
              </a:highlight>
              <a:latin typeface="Lato"/>
              <a:ea typeface="Lato"/>
              <a:cs typeface="Lato"/>
              <a:sym typeface="Lato"/>
            </a:endParaRPr>
          </a:p>
          <a:p>
            <a:pPr indent="-304800" lvl="1" marL="914400" marR="0" rtl="0" algn="l">
              <a:lnSpc>
                <a:spcPct val="115000"/>
              </a:lnSpc>
              <a:spcBef>
                <a:spcPts val="0"/>
              </a:spcBef>
              <a:spcAft>
                <a:spcPts val="0"/>
              </a:spcAft>
              <a:buClr>
                <a:srgbClr val="0D0D0D"/>
              </a:buClr>
              <a:buSzPts val="1200"/>
              <a:buFont typeface="Lato"/>
              <a:buChar char="●"/>
            </a:pPr>
            <a:r>
              <a:rPr b="0" i="0" lang="en" sz="1200" u="none" cap="none" strike="noStrike">
                <a:solidFill>
                  <a:srgbClr val="0D0D0D"/>
                </a:solidFill>
                <a:highlight>
                  <a:schemeClr val="lt1"/>
                </a:highlight>
                <a:latin typeface="Lato"/>
                <a:ea typeface="Lato"/>
                <a:cs typeface="Lato"/>
                <a:sym typeface="Lato"/>
              </a:rPr>
              <a:t>Noise reduction to remove artifacts.</a:t>
            </a:r>
            <a:endParaRPr b="0" i="0" sz="1200" u="none" cap="none" strike="noStrike">
              <a:solidFill>
                <a:srgbClr val="0D0D0D"/>
              </a:solidFill>
              <a:highlight>
                <a:schemeClr val="lt1"/>
              </a:highlight>
              <a:latin typeface="Lato"/>
              <a:ea typeface="Lato"/>
              <a:cs typeface="Lato"/>
              <a:sym typeface="Lato"/>
            </a:endParaRPr>
          </a:p>
          <a:p>
            <a:pPr indent="-304800" lvl="1" marL="914400" marR="0" rtl="0" algn="l">
              <a:lnSpc>
                <a:spcPct val="115000"/>
              </a:lnSpc>
              <a:spcBef>
                <a:spcPts val="0"/>
              </a:spcBef>
              <a:spcAft>
                <a:spcPts val="0"/>
              </a:spcAft>
              <a:buClr>
                <a:srgbClr val="0D0D0D"/>
              </a:buClr>
              <a:buSzPts val="1200"/>
              <a:buFont typeface="Lato"/>
              <a:buChar char="●"/>
            </a:pPr>
            <a:r>
              <a:rPr b="0" i="0" lang="en" sz="1200" u="none" cap="none" strike="noStrike">
                <a:solidFill>
                  <a:srgbClr val="0D0D0D"/>
                </a:solidFill>
                <a:highlight>
                  <a:schemeClr val="lt1"/>
                </a:highlight>
                <a:latin typeface="Lato"/>
                <a:ea typeface="Lato"/>
                <a:cs typeface="Lato"/>
                <a:sym typeface="Lato"/>
              </a:rPr>
              <a:t>Data augmentation (flipping, scaling, rotating) to increase dataset diversity.</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727650" y="12364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Workflow Diagram</a:t>
            </a:r>
            <a:endParaRPr/>
          </a:p>
        </p:txBody>
      </p:sp>
      <p:sp>
        <p:nvSpPr>
          <p:cNvPr id="145" name="Google Shape;145;p21"/>
          <p:cNvSpPr txBox="1"/>
          <p:nvPr>
            <p:ph idx="1" type="body"/>
          </p:nvPr>
        </p:nvSpPr>
        <p:spPr>
          <a:xfrm>
            <a:off x="5848900" y="1804213"/>
            <a:ext cx="3201300" cy="32040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The diagram illustrates the workflow from input image acquisition using UAVs or cameras, followed by data preprocessing (resizing and labeling), data transformation through augmentation (flipping, rotating, scaling)</a:t>
            </a:r>
            <a:endParaRPr/>
          </a:p>
          <a:p>
            <a:pPr indent="-311150" lvl="0" marL="457200" rtl="0" algn="l">
              <a:lnSpc>
                <a:spcPct val="115000"/>
              </a:lnSpc>
              <a:spcBef>
                <a:spcPts val="0"/>
              </a:spcBef>
              <a:spcAft>
                <a:spcPts val="0"/>
              </a:spcAft>
              <a:buSzPts val="1300"/>
              <a:buChar char="●"/>
            </a:pPr>
            <a:r>
              <a:rPr lang="en"/>
              <a:t>Finally the application of models (VGG19, YOLOv4, YOLOv5) to classify wheat diseases into various output classes.</a:t>
            </a:r>
            <a:endParaRPr/>
          </a:p>
        </p:txBody>
      </p:sp>
      <p:pic>
        <p:nvPicPr>
          <p:cNvPr id="146" name="Google Shape;146;p21"/>
          <p:cNvPicPr preferRelativeResize="0"/>
          <p:nvPr/>
        </p:nvPicPr>
        <p:blipFill rotWithShape="1">
          <a:blip r:embed="rId3">
            <a:alphaModFix/>
          </a:blip>
          <a:srcRect b="0" l="0" r="0" t="0"/>
          <a:stretch/>
        </p:blipFill>
        <p:spPr>
          <a:xfrm>
            <a:off x="318796" y="1654075"/>
            <a:ext cx="5441901" cy="3269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